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192" r:id="rId1"/>
  </p:sldMasterIdLst>
  <p:notesMasterIdLst>
    <p:notesMasterId r:id="rId35"/>
  </p:notesMasterIdLst>
  <p:sldIdLst>
    <p:sldId id="365" r:id="rId2"/>
    <p:sldId id="368" r:id="rId3"/>
    <p:sldId id="369" r:id="rId4"/>
    <p:sldId id="370" r:id="rId5"/>
    <p:sldId id="486" r:id="rId6"/>
    <p:sldId id="443" r:id="rId7"/>
    <p:sldId id="491" r:id="rId8"/>
    <p:sldId id="494" r:id="rId9"/>
    <p:sldId id="495" r:id="rId10"/>
    <p:sldId id="498" r:id="rId11"/>
    <p:sldId id="497" r:id="rId12"/>
    <p:sldId id="499" r:id="rId13"/>
    <p:sldId id="492" r:id="rId14"/>
    <p:sldId id="500" r:id="rId15"/>
    <p:sldId id="379" r:id="rId16"/>
    <p:sldId id="501" r:id="rId17"/>
    <p:sldId id="503" r:id="rId18"/>
    <p:sldId id="502" r:id="rId19"/>
    <p:sldId id="381" r:id="rId20"/>
    <p:sldId id="384" r:id="rId21"/>
    <p:sldId id="452" r:id="rId22"/>
    <p:sldId id="386" r:id="rId23"/>
    <p:sldId id="387" r:id="rId24"/>
    <p:sldId id="504" r:id="rId25"/>
    <p:sldId id="394" r:id="rId26"/>
    <p:sldId id="395" r:id="rId27"/>
    <p:sldId id="456" r:id="rId28"/>
    <p:sldId id="505" r:id="rId29"/>
    <p:sldId id="506" r:id="rId30"/>
    <p:sldId id="458" r:id="rId31"/>
    <p:sldId id="459" r:id="rId32"/>
    <p:sldId id="460" r:id="rId33"/>
    <p:sldId id="507" r:id="rId3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33CC"/>
    <a:srgbClr val="865E01"/>
    <a:srgbClr val="333333"/>
    <a:srgbClr val="9933FF"/>
    <a:srgbClr val="9966FF"/>
    <a:srgbClr val="3853A8"/>
    <a:srgbClr val="FFCC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88" d="100"/>
          <a:sy n="88" d="100"/>
        </p:scale>
        <p:origin x="-78" y="-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836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dirty="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67D2A705-F38F-44B0-A927-769803BBCEE0}" type="datetimeFigureOut">
              <a:rPr lang="en-US"/>
              <a:pPr>
                <a:defRPr/>
              </a:pPr>
              <a:t>9/15/2020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dirty="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D29D36F4-DC9E-431B-8DD7-B14DA195EEF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6875792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3FEC6-7DA0-4FFE-B398-32F9FAF7633D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225350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3FEC6-7DA0-4FFE-B398-32F9FAF7633D}" type="slidenum">
              <a:rPr lang="en-US" altLang="en-US" smtClean="0"/>
              <a:pPr/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225350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53FEC6-7DA0-4FFE-B398-32F9FAF7633D}" type="slidenum">
              <a:rPr lang="en-US" altLang="en-US" smtClean="0"/>
              <a:pPr/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225350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>
                <a:solidFill>
                  <a:srgbClr val="FFFF00"/>
                </a:solidFill>
              </a:defRPr>
            </a:lvl1pPr>
          </a:lstStyle>
          <a:p>
            <a:fld id="{812A15FB-3805-41E6-AD30-A284FF82A97D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BC810C2-70B6-4382-8314-3BDF77433AD2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6800518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98909" y="3442724"/>
            <a:ext cx="7543800" cy="7257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103172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>
                <a:solidFill>
                  <a:schemeClr val="accent1"/>
                </a:solidFill>
              </a:defRPr>
            </a:lvl1pPr>
          </a:lstStyle>
          <a:p>
            <a:fld id="{E716B666-1809-4DC8-A253-EBD4141156DC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chemeClr val="accent1"/>
                </a:solidFill>
              </a:defRPr>
            </a:lvl1pPr>
          </a:lstStyle>
          <a:p>
            <a:fld id="{A18B9AB3-CF6F-46D9-B671-FD0008AB421B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05741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677886"/>
            <a:ext cx="7543800" cy="1647226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4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>
                <a:solidFill>
                  <a:schemeClr val="accent1"/>
                </a:solidFill>
              </a:defRPr>
            </a:lvl1pPr>
          </a:lstStyle>
          <a:p>
            <a:fld id="{2F897D33-52A4-4145-8931-204C171FD47D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chemeClr val="accent1"/>
                </a:solidFill>
              </a:defRPr>
            </a:lvl1pPr>
          </a:lstStyle>
          <a:p>
            <a:fld id="{B5D7B3DB-A691-4704-BAE8-061CA7295768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6801960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xmlns="" val="32427176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2E9D7957-1A22-4561-B596-D80D991ED116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EAA11372-355B-4A80-8A46-617E86BBF74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40042050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DC4FC-7EDD-41F0-8AA5-AA762213A413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877DF-A9C6-45A7-95D4-F61C928A26B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10" name="Rectangle 9"/>
          <p:cNvSpPr/>
          <p:nvPr/>
        </p:nvSpPr>
        <p:spPr>
          <a:xfrm>
            <a:off x="2381" y="6793992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xmlns="" val="2721316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81000"/>
            <a:ext cx="77724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38163" y="1256588"/>
            <a:ext cx="40132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3600" y="1256588"/>
            <a:ext cx="40132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382000" y="6400800"/>
            <a:ext cx="609600" cy="304800"/>
          </a:xfrm>
        </p:spPr>
        <p:txBody>
          <a:bodyPr/>
          <a:lstStyle>
            <a:lvl1pPr>
              <a:defRPr/>
            </a:lvl1pPr>
          </a:lstStyle>
          <a:p>
            <a:fld id="{B5D7B3DB-A691-4704-BAE8-061CA7295768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>
          <a:xfrm>
            <a:off x="538163" y="64008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D6F5A47F-256C-44C8-ADAA-14EEF020F015}" type="datetime1">
              <a:rPr lang="en-US" altLang="en-US" smtClean="0"/>
              <a:pPr/>
              <a:t>9/15/2020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1019153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257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255006"/>
            <a:ext cx="7543801" cy="461408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accent1"/>
                </a:solidFill>
                <a:latin typeface="+mn-lt"/>
              </a:defRPr>
            </a:lvl1pPr>
          </a:lstStyle>
          <a:p>
            <a:fld id="{79C6F39A-8839-4205-9553-C037A6A7090B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accent1"/>
                </a:solidFill>
                <a:latin typeface="+mn-lt"/>
              </a:defRPr>
            </a:lvl1pPr>
          </a:lstStyle>
          <a:p>
            <a:fld id="{B5D7B3DB-A691-4704-BAE8-061CA7295768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1540" y="1133688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-1" y="6800964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xmlns="" val="2036988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3" r:id="rId1"/>
    <p:sldLayoutId id="2147484194" r:id="rId2"/>
    <p:sldLayoutId id="2147484195" r:id="rId3"/>
    <p:sldLayoutId id="2147484198" r:id="rId4"/>
    <p:sldLayoutId id="2147484199" r:id="rId5"/>
    <p:sldLayoutId id="2147484205" r:id="rId6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Tx/>
        <a:buSzPct val="100000"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Chapter 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2704A-466E-4D24-95EF-BB2FCF9BA4FB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B3DB-A691-4704-BAE8-061CA7295768}" type="slidenum">
              <a:rPr lang="en-US" altLang="en-US" smtClean="0"/>
              <a:pPr/>
              <a:t>1</a:t>
            </a:fld>
            <a:endParaRPr lang="en-US" altLang="en-US"/>
          </a:p>
        </p:txBody>
      </p:sp>
      <p:sp>
        <p:nvSpPr>
          <p:cNvPr id="6" name="Subtitle 4"/>
          <p:cNvSpPr txBox="1">
            <a:spLocks/>
          </p:cNvSpPr>
          <p:nvPr/>
        </p:nvSpPr>
        <p:spPr>
          <a:xfrm>
            <a:off x="990600" y="3810000"/>
            <a:ext cx="7543800" cy="1143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altLang="en-US" sz="2400" b="0" i="0" u="none" strike="noStrike" kern="1200" cap="all" spc="20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en-US" dirty="0" smtClean="0"/>
              <a:t>Inheritance, type checking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  <a:cs typeface="Consolas" panose="020B0609020204030204" pitchFamily="49" charset="0"/>
              </a:rPr>
              <a:t>Example: Question </a:t>
            </a:r>
            <a:r>
              <a:rPr lang="en-US" altLang="en-US" dirty="0" err="1" smtClean="0">
                <a:ea typeface="ＭＳ Ｐゴシック" pitchFamily="34" charset="-128"/>
                <a:cs typeface="Consolas" panose="020B0609020204030204" pitchFamily="49" charset="0"/>
              </a:rPr>
              <a:t>Superclass</a:t>
            </a:r>
            <a:r>
              <a:rPr lang="en-US" altLang="en-US" dirty="0" smtClean="0">
                <a:ea typeface="ＭＳ Ｐゴシック" pitchFamily="34" charset="-128"/>
                <a:cs typeface="Consolas" panose="020B0609020204030204" pitchFamily="49" charset="0"/>
              </a:rPr>
              <a:t> (1)</a:t>
            </a: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17413" name="Content Placeholder 2"/>
          <p:cNvSpPr>
            <a:spLocks noGrp="1"/>
          </p:cNvSpPr>
          <p:nvPr>
            <p:ph idx="1"/>
          </p:nvPr>
        </p:nvSpPr>
        <p:spPr>
          <a:xfrm>
            <a:off x="838200" y="1143000"/>
            <a:ext cx="7620000" cy="48768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The Question class definition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18BE1-E4C8-4112-A877-23E981EE8089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10</a:t>
            </a:fld>
            <a:endParaRPr lang="en-US" alt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1066800" y="1524000"/>
            <a:ext cx="7391400" cy="4191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0" hangingPunct="0">
              <a:buClr>
                <a:srgbClr val="835E01"/>
              </a:buClr>
              <a:buSzPct val="60000"/>
              <a:defRPr/>
            </a:pPr>
            <a:r>
              <a:rPr lang="en-US" kern="0" dirty="0" smtClean="0">
                <a:latin typeface="Consolas" pitchFamily="49" charset="0"/>
              </a:rPr>
              <a:t>class Question :</a:t>
            </a:r>
          </a:p>
          <a:p>
            <a:pPr marL="342900" indent="-342900" eaLnBrk="0" hangingPunct="0">
              <a:buClr>
                <a:srgbClr val="835E01"/>
              </a:buClr>
              <a:buSzPct val="60000"/>
              <a:defRPr/>
            </a:pPr>
            <a:r>
              <a:rPr lang="en-US" b="1" kern="0" dirty="0" smtClean="0">
                <a:latin typeface="Consolas" pitchFamily="49" charset="0"/>
              </a:rPr>
              <a:t>   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""" implement a quiz question and answer """ </a:t>
            </a:r>
          </a:p>
          <a:p>
            <a:pPr>
              <a:spcBef>
                <a:spcPts val="600"/>
              </a:spcBef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def _</a:t>
            </a:r>
            <a:r>
              <a:rPr lang="en-US" spc="-7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_init_</a:t>
            </a:r>
            <a:r>
              <a:rPr lang="en-US" spc="-7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_(self) :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""" create a question and answer string """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self._text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= ""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self._answer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= ""</a:t>
            </a:r>
          </a:p>
          <a:p>
            <a:pPr>
              <a:spcBef>
                <a:spcPts val="600"/>
              </a:spcBef>
              <a:defRPr/>
            </a:pPr>
            <a:r>
              <a:rPr lang="en-US" b="1" kern="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kern="0" dirty="0" smtClean="0">
                <a:latin typeface="Consolas" pitchFamily="49" charset="0"/>
                <a:cs typeface="Consolas" pitchFamily="49" charset="0"/>
              </a:rPr>
              <a:t>def </a:t>
            </a:r>
            <a:r>
              <a:rPr lang="en-US" kern="0" dirty="0" err="1" smtClean="0">
                <a:latin typeface="Consolas" pitchFamily="49" charset="0"/>
                <a:cs typeface="Consolas" pitchFamily="49" charset="0"/>
              </a:rPr>
              <a:t>setText</a:t>
            </a:r>
            <a:r>
              <a:rPr lang="en-US" kern="0" dirty="0" smtClean="0">
                <a:latin typeface="Consolas" pitchFamily="49" charset="0"/>
                <a:cs typeface="Consolas" pitchFamily="49" charset="0"/>
              </a:rPr>
              <a:t>(self, </a:t>
            </a:r>
            <a:r>
              <a:rPr lang="en-US" kern="0" dirty="0" err="1" smtClean="0">
                <a:latin typeface="Consolas" pitchFamily="49" charset="0"/>
                <a:cs typeface="Consolas" pitchFamily="49" charset="0"/>
              </a:rPr>
              <a:t>questionText</a:t>
            </a:r>
            <a:r>
              <a:rPr lang="en-US" kern="0" dirty="0" smtClean="0">
                <a:latin typeface="Consolas" pitchFamily="49" charset="0"/>
                <a:cs typeface="Consolas" pitchFamily="49" charset="0"/>
              </a:rPr>
              <a:t>):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""" set question to input text """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self._text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en-US" kern="0" dirty="0" err="1" smtClean="0">
                <a:latin typeface="Consolas" pitchFamily="49" charset="0"/>
                <a:cs typeface="Consolas" pitchFamily="49" charset="0"/>
              </a:rPr>
              <a:t>questionText</a:t>
            </a:r>
            <a:endParaRPr lang="en-US" kern="0" dirty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600"/>
              </a:spcBef>
              <a:defRPr/>
            </a:pPr>
            <a:r>
              <a:rPr lang="en-US" b="1" kern="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kern="0" dirty="0" smtClean="0">
                <a:latin typeface="Consolas" pitchFamily="49" charset="0"/>
                <a:cs typeface="Consolas" pitchFamily="49" charset="0"/>
              </a:rPr>
              <a:t>def </a:t>
            </a:r>
            <a:r>
              <a:rPr lang="en-US" kern="0" dirty="0" err="1" smtClean="0">
                <a:latin typeface="Consolas" pitchFamily="49" charset="0"/>
                <a:cs typeface="Consolas" pitchFamily="49" charset="0"/>
              </a:rPr>
              <a:t>setAnswer</a:t>
            </a:r>
            <a:r>
              <a:rPr lang="en-US" kern="0" dirty="0" smtClean="0">
                <a:latin typeface="Consolas" pitchFamily="49" charset="0"/>
                <a:cs typeface="Consolas" pitchFamily="49" charset="0"/>
              </a:rPr>
              <a:t>(self, </a:t>
            </a:r>
            <a:r>
              <a:rPr lang="en-US" kern="0" dirty="0" err="1" smtClean="0">
                <a:latin typeface="Consolas" pitchFamily="49" charset="0"/>
                <a:cs typeface="Consolas" pitchFamily="49" charset="0"/>
              </a:rPr>
              <a:t>correctResponse</a:t>
            </a:r>
            <a:r>
              <a:rPr lang="en-US" kern="0" dirty="0" smtClean="0">
                <a:latin typeface="Consolas" pitchFamily="49" charset="0"/>
                <a:cs typeface="Consolas" pitchFamily="49" charset="0"/>
              </a:rPr>
              <a:t>):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""" set answer to correct answer """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self._answer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en-US" kern="0" dirty="0" err="1" smtClean="0">
                <a:latin typeface="Consolas" pitchFamily="49" charset="0"/>
                <a:cs typeface="Consolas" pitchFamily="49" charset="0"/>
              </a:rPr>
              <a:t>correctResponse</a:t>
            </a:r>
            <a:endParaRPr lang="en-US" kern="0" dirty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1200"/>
              </a:spcBef>
              <a:defRPr/>
            </a:pPr>
            <a:r>
              <a:rPr lang="en-US" kern="0" dirty="0" smtClean="0">
                <a:latin typeface="Consolas" pitchFamily="49" charset="0"/>
                <a:cs typeface="Consolas" pitchFamily="49" charset="0"/>
              </a:rPr>
              <a:t>                  # continue on next slide...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</a:t>
            </a:r>
            <a:endParaRPr lang="en-US" kern="0" dirty="0" smtClean="0">
              <a:latin typeface="Consolas" pitchFamily="49" charset="0"/>
              <a:cs typeface="Consolas" pitchFamily="49" charset="0"/>
            </a:endParaRPr>
          </a:p>
          <a:p>
            <a:pPr marL="342900" indent="-342900" eaLnBrk="0" hangingPunct="0">
              <a:buClr>
                <a:srgbClr val="835E01"/>
              </a:buClr>
              <a:buSzPct val="60000"/>
              <a:defRPr/>
            </a:pPr>
            <a:endParaRPr lang="en-US" b="1" kern="0" dirty="0">
              <a:latin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  <a:cs typeface="Consolas" panose="020B0609020204030204" pitchFamily="49" charset="0"/>
              </a:rPr>
              <a:t>Example: Question </a:t>
            </a:r>
            <a:r>
              <a:rPr lang="en-US" altLang="en-US" dirty="0" err="1" smtClean="0">
                <a:ea typeface="ＭＳ Ｐゴシック" pitchFamily="34" charset="-128"/>
                <a:cs typeface="Consolas" panose="020B0609020204030204" pitchFamily="49" charset="0"/>
              </a:rPr>
              <a:t>Superclass</a:t>
            </a:r>
            <a:r>
              <a:rPr lang="en-US" altLang="en-US" dirty="0" smtClean="0">
                <a:ea typeface="ＭＳ Ｐゴシック" pitchFamily="34" charset="-128"/>
                <a:cs typeface="Consolas" panose="020B0609020204030204" pitchFamily="49" charset="0"/>
              </a:rPr>
              <a:t> (2)</a:t>
            </a: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17413" name="Content Placeholder 2"/>
          <p:cNvSpPr>
            <a:spLocks noGrp="1"/>
          </p:cNvSpPr>
          <p:nvPr>
            <p:ph idx="1"/>
          </p:nvPr>
        </p:nvSpPr>
        <p:spPr>
          <a:xfrm>
            <a:off x="838200" y="1143000"/>
            <a:ext cx="7620000" cy="48768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Continue with the Question class definition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18BE1-E4C8-4112-A877-23E981EE8089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11</a:t>
            </a:fld>
            <a:endParaRPr lang="en-US" alt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1066800" y="1524000"/>
            <a:ext cx="7391400" cy="27432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0" hangingPunct="0">
              <a:buClr>
                <a:srgbClr val="835E01"/>
              </a:buClr>
              <a:buSzPct val="60000"/>
              <a:defRPr/>
            </a:pPr>
            <a:r>
              <a:rPr lang="en-US" kern="0" dirty="0" smtClean="0">
                <a:latin typeface="Consolas" pitchFamily="49" charset="0"/>
              </a:rPr>
              <a:t>class Question :</a:t>
            </a:r>
          </a:p>
          <a:p>
            <a:pPr marL="342900" indent="-342900" eaLnBrk="0" hangingPunct="0">
              <a:buClr>
                <a:srgbClr val="835E01"/>
              </a:buClr>
              <a:buSzPct val="60000"/>
              <a:defRPr/>
            </a:pPr>
            <a:r>
              <a:rPr lang="en-US" kern="0" dirty="0" smtClean="0">
                <a:latin typeface="Consolas" pitchFamily="49" charset="0"/>
              </a:rPr>
              <a:t>    # ...continue from previous slide</a:t>
            </a:r>
            <a:endParaRPr lang="en-US" dirty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600"/>
              </a:spcBef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kern="0" dirty="0" smtClean="0">
                <a:latin typeface="Consolas" pitchFamily="49" charset="0"/>
                <a:cs typeface="Consolas" pitchFamily="49" charset="0"/>
              </a:rPr>
              <a:t>def </a:t>
            </a:r>
            <a:r>
              <a:rPr lang="en-US" kern="0" dirty="0" err="1" smtClean="0">
                <a:latin typeface="Consolas" pitchFamily="49" charset="0"/>
                <a:cs typeface="Consolas" pitchFamily="49" charset="0"/>
              </a:rPr>
              <a:t>checkAnswer</a:t>
            </a:r>
            <a:r>
              <a:rPr lang="en-US" kern="0" dirty="0" smtClean="0">
                <a:latin typeface="Consolas" pitchFamily="49" charset="0"/>
                <a:cs typeface="Consolas" pitchFamily="49" charset="0"/>
              </a:rPr>
              <a:t>(self, response):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""" return True if response is correct answer """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return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self._answer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== r</a:t>
            </a:r>
            <a:r>
              <a:rPr lang="en-US" kern="0" dirty="0" smtClean="0">
                <a:latin typeface="Consolas" pitchFamily="49" charset="0"/>
                <a:cs typeface="Consolas" pitchFamily="49" charset="0"/>
              </a:rPr>
              <a:t>esponse</a:t>
            </a:r>
            <a:endParaRPr lang="en-US" dirty="0" smtClean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600"/>
              </a:spcBef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def display(self) :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""" display question """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print(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self._text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) </a:t>
            </a:r>
          </a:p>
          <a:p>
            <a:pPr>
              <a:defRPr/>
            </a:pPr>
            <a:r>
              <a:rPr lang="en-US" kern="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      </a:t>
            </a:r>
            <a:endParaRPr lang="en-US" kern="0" dirty="0" smtClean="0">
              <a:latin typeface="Consolas" pitchFamily="49" charset="0"/>
              <a:cs typeface="Consolas" pitchFamily="49" charset="0"/>
            </a:endParaRPr>
          </a:p>
          <a:p>
            <a:pPr marL="342900" indent="-342900" eaLnBrk="0" hangingPunct="0">
              <a:buClr>
                <a:srgbClr val="835E01"/>
              </a:buClr>
              <a:buSzPct val="60000"/>
              <a:defRPr/>
            </a:pPr>
            <a:endParaRPr lang="en-US" b="1" kern="0" dirty="0">
              <a:latin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71577"/>
          <a:stretch>
            <a:fillRect/>
          </a:stretch>
        </p:blipFill>
        <p:spPr bwMode="auto">
          <a:xfrm>
            <a:off x="990600" y="1371600"/>
            <a:ext cx="7010400" cy="2211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Title 1"/>
          <p:cNvSpPr>
            <a:spLocks noGrp="1"/>
          </p:cNvSpPr>
          <p:nvPr>
            <p:ph type="title"/>
          </p:nvPr>
        </p:nvSpPr>
        <p:spPr>
          <a:xfrm>
            <a:off x="838200" y="228600"/>
            <a:ext cx="7315200" cy="725767"/>
          </a:xfrm>
        </p:spPr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  <a:cs typeface="Consolas" panose="020B0609020204030204" pitchFamily="49" charset="0"/>
              </a:rPr>
              <a:t>Example: Question Class Test Run</a:t>
            </a:r>
            <a:endParaRPr lang="en-US" altLang="en-US" dirty="0" smtClean="0">
              <a:latin typeface="Arial Black" panose="020B0A04020102020204" pitchFamily="34" charset="0"/>
              <a:ea typeface="ＭＳ Ｐゴシック" pitchFamily="34" charset="-128"/>
              <a:cs typeface="Consolas" panose="020B0609020204030204" pitchFamily="49" charset="0"/>
            </a:endParaRPr>
          </a:p>
        </p:txBody>
      </p:sp>
      <p:pic>
        <p:nvPicPr>
          <p:cNvPr id="19462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7399" t="74930"/>
          <a:stretch>
            <a:fillRect/>
          </a:stretch>
        </p:blipFill>
        <p:spPr bwMode="auto">
          <a:xfrm>
            <a:off x="990600" y="3581400"/>
            <a:ext cx="6491288" cy="194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219200"/>
            <a:ext cx="3962400" cy="120967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7EBB4-083D-42D1-9A2E-D17E85D86278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12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Inheriting from 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>
          <a:xfrm>
            <a:off x="838200" y="1143000"/>
            <a:ext cx="7543800" cy="4800600"/>
          </a:xfrm>
        </p:spPr>
        <p:txBody>
          <a:bodyPr/>
          <a:lstStyle/>
          <a:p>
            <a:pPr eaLnBrk="1" hangingPunct="1">
              <a:spcBef>
                <a:spcPts val="600"/>
              </a:spcBef>
            </a:pPr>
            <a:r>
              <a:rPr lang="en-US" altLang="en-US" dirty="0" smtClean="0">
                <a:ea typeface="ＭＳ Ｐゴシック" pitchFamily="34" charset="-128"/>
              </a:rPr>
              <a:t>A subclass automatically inherits from the superclass: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All instance attributes</a:t>
            </a:r>
          </a:p>
          <a:p>
            <a:pPr lvl="1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All instance methods</a:t>
            </a:r>
          </a:p>
          <a:p>
            <a:pPr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This inheritance causes the subclass to have all characteristics and behavior of 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.</a:t>
            </a:r>
          </a:p>
          <a:p>
            <a:pPr eaLnBrk="1" hangingPunct="1">
              <a:spcBef>
                <a:spcPts val="200"/>
              </a:spcBef>
            </a:pPr>
            <a:r>
              <a:rPr lang="en-US" altLang="en-US" dirty="0" smtClean="0">
                <a:ea typeface="ＭＳ Ｐゴシック" pitchFamily="34" charset="-128"/>
              </a:rPr>
              <a:t>In addition, the subclass can be a specialized type of 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 by: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Adding new instance attributes that are specific to the subclass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Adding new methods that are specific to the subclass</a:t>
            </a:r>
          </a:p>
          <a:p>
            <a:pPr lvl="1">
              <a:spcBef>
                <a:spcPts val="0"/>
              </a:spcBef>
            </a:pPr>
            <a:r>
              <a:rPr lang="en-US" altLang="en-US" b="1" dirty="0" smtClean="0">
                <a:ea typeface="ＭＳ Ｐゴシック" pitchFamily="34" charset="-128"/>
              </a:rPr>
              <a:t>Overriding</a:t>
            </a:r>
            <a:r>
              <a:rPr lang="en-US" altLang="en-US" dirty="0" smtClean="0">
                <a:ea typeface="ＭＳ Ｐゴシック" pitchFamily="34" charset="-128"/>
              </a:rPr>
              <a:t> the inherited methods by changing the implementation or providing a new implementation.</a:t>
            </a:r>
          </a:p>
          <a:p>
            <a:pPr lvl="1" eaLnBrk="1" hangingPunct="1">
              <a:spcBef>
                <a:spcPts val="600"/>
              </a:spcBef>
              <a:buFont typeface="Wingdings" panose="05000000000000000000" pitchFamily="2" charset="2"/>
              <a:buNone/>
            </a:pPr>
            <a:endParaRPr lang="en-US" altLang="en-US" dirty="0" smtClean="0">
              <a:latin typeface="Consolas" panose="020B0609020204030204" pitchFamily="49" charset="0"/>
              <a:ea typeface="ＭＳ Ｐゴシック" pitchFamily="34" charset="-128"/>
              <a:cs typeface="Consolas" panose="020B0609020204030204" pitchFamily="49" charset="0"/>
            </a:endParaRPr>
          </a:p>
          <a:p>
            <a:pPr lvl="1" eaLnBrk="1" hangingPunct="1">
              <a:spcBef>
                <a:spcPts val="600"/>
              </a:spcBef>
              <a:buFont typeface="Wingdings" panose="05000000000000000000" pitchFamily="2" charset="2"/>
              <a:buNone/>
            </a:pPr>
            <a:r>
              <a:rPr lang="en-US" altLang="en-US" sz="2000" dirty="0" smtClean="0">
                <a:ea typeface="ＭＳ Ｐゴシック" pitchFamily="34" charset="-128"/>
              </a:rPr>
              <a:t>     </a:t>
            </a: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BE4F-E1A4-434D-A85F-B814BA08D027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13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Defining a Subclass</a:t>
            </a:r>
          </a:p>
        </p:txBody>
      </p:sp>
      <p:sp>
        <p:nvSpPr>
          <p:cNvPr id="26627" name="Content Placeholder 7"/>
          <p:cNvSpPr>
            <a:spLocks noGrp="1"/>
          </p:cNvSpPr>
          <p:nvPr>
            <p:ph idx="1"/>
          </p:nvPr>
        </p:nvSpPr>
        <p:spPr>
          <a:xfrm>
            <a:off x="914400" y="1143000"/>
            <a:ext cx="7239000" cy="838200"/>
          </a:xfrm>
        </p:spPr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The header of the class definition contains 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 name inside parentheses.</a:t>
            </a:r>
          </a:p>
        </p:txBody>
      </p:sp>
      <p:pic>
        <p:nvPicPr>
          <p:cNvPr id="26630" name="Picture 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52600"/>
            <a:ext cx="7691948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7B366-0ECC-4817-8EFE-4D8CA43E5CCC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14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Attributes of the Subclass</a:t>
            </a:r>
          </a:p>
        </p:txBody>
      </p:sp>
      <p:sp>
        <p:nvSpPr>
          <p:cNvPr id="25604" name="Content Placeholder 8"/>
          <p:cNvSpPr>
            <a:spLocks noGrp="1"/>
          </p:cNvSpPr>
          <p:nvPr>
            <p:ph idx="1"/>
          </p:nvPr>
        </p:nvSpPr>
        <p:spPr>
          <a:xfrm>
            <a:off x="609600" y="1143000"/>
            <a:ext cx="7772400" cy="5105400"/>
          </a:xfrm>
        </p:spPr>
        <p:txBody>
          <a:bodyPr>
            <a:normAutofit/>
          </a:bodyPr>
          <a:lstStyle/>
          <a:p>
            <a:pPr lvl="1"/>
            <a:r>
              <a:rPr lang="en-US" altLang="en-US" dirty="0" smtClean="0">
                <a:ea typeface="ＭＳ Ｐゴシック" pitchFamily="34" charset="-128"/>
              </a:rPr>
              <a:t>From the previous slide, the </a:t>
            </a:r>
            <a:r>
              <a:rPr lang="en-US" altLang="en-US" dirty="0" err="1" smtClean="0">
                <a:ea typeface="ＭＳ Ｐゴシック" pitchFamily="34" charset="-128"/>
              </a:rPr>
              <a:t>ChoiceQuestion</a:t>
            </a:r>
            <a:r>
              <a:rPr lang="en-US" altLang="en-US" dirty="0" smtClean="0">
                <a:ea typeface="ＭＳ Ｐゴシック" pitchFamily="34" charset="-128"/>
              </a:rPr>
              <a:t> subclass inherits from the Question class and adds its own attributes.</a:t>
            </a:r>
          </a:p>
          <a:p>
            <a:pPr lvl="1">
              <a:spcAft>
                <a:spcPts val="0"/>
              </a:spcAft>
            </a:pPr>
            <a:r>
              <a:rPr lang="en-US" altLang="en-US" dirty="0" err="1" smtClean="0">
                <a:ea typeface="ＭＳ Ｐゴシック" pitchFamily="34" charset="-128"/>
              </a:rPr>
              <a:t>ChoiceQuestion</a:t>
            </a:r>
            <a:r>
              <a:rPr lang="en-US" altLang="en-US" dirty="0" smtClean="0">
                <a:ea typeface="ＭＳ Ｐゴシック" pitchFamily="34" charset="-128"/>
              </a:rPr>
              <a:t> has these instance </a:t>
            </a:r>
            <a:r>
              <a:rPr lang="en-US" altLang="en-US" dirty="0" err="1" smtClean="0">
                <a:ea typeface="ＭＳ Ｐゴシック" pitchFamily="34" charset="-128"/>
              </a:rPr>
              <a:t>attribtes</a:t>
            </a:r>
            <a:r>
              <a:rPr lang="en-US" altLang="en-US" dirty="0" smtClean="0">
                <a:ea typeface="ＭＳ Ｐゴシック" pitchFamily="34" charset="-128"/>
              </a:rPr>
              <a:t>: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ea typeface="ＭＳ Ｐゴシック" pitchFamily="34" charset="-128"/>
              </a:rPr>
              <a:t>_text (inherited)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ea typeface="ＭＳ Ｐゴシック" pitchFamily="34" charset="-128"/>
              </a:rPr>
              <a:t>_answer (inherited)</a:t>
            </a:r>
          </a:p>
          <a:p>
            <a:pPr lvl="2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_choices (new)</a:t>
            </a:r>
          </a:p>
          <a:p>
            <a:pPr lvl="1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Only _choices needs to be defined. </a:t>
            </a:r>
            <a:br>
              <a:rPr lang="en-US" altLang="en-US" dirty="0" smtClean="0">
                <a:ea typeface="ＭＳ Ｐゴシック" pitchFamily="34" charset="-128"/>
              </a:rPr>
            </a:br>
            <a:r>
              <a:rPr lang="en-US" altLang="en-US" dirty="0" smtClean="0">
                <a:ea typeface="ＭＳ Ｐゴシック" pitchFamily="34" charset="-128"/>
              </a:rPr>
              <a:t>The other instance variables are defined by 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.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ea typeface="ＭＳ Ｐゴシック" pitchFamily="34" charset="-128"/>
              </a:rPr>
              <a:t>For methods, </a:t>
            </a:r>
            <a:r>
              <a:rPr lang="en-US" altLang="en-US" dirty="0" err="1" smtClean="0">
                <a:ea typeface="ＭＳ Ｐゴシック" pitchFamily="34" charset="-128"/>
              </a:rPr>
              <a:t>ChoiceQuestions</a:t>
            </a:r>
            <a:r>
              <a:rPr lang="en-US" altLang="en-US" dirty="0" smtClean="0">
                <a:ea typeface="ＭＳ Ｐゴシック" pitchFamily="34" charset="-128"/>
              </a:rPr>
              <a:t> has: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ea typeface="ＭＳ Ｐゴシック" pitchFamily="34" charset="-128"/>
              </a:rPr>
              <a:t>Constructor (new)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en-US" altLang="en-US" dirty="0" err="1" smtClean="0">
                <a:ea typeface="ＭＳ Ｐゴシック" pitchFamily="34" charset="-128"/>
              </a:rPr>
              <a:t>setText</a:t>
            </a:r>
            <a:r>
              <a:rPr lang="en-US" altLang="en-US" dirty="0" smtClean="0">
                <a:ea typeface="ＭＳ Ｐゴシック" pitchFamily="34" charset="-128"/>
              </a:rPr>
              <a:t> (inherited)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en-US" altLang="en-US" dirty="0" err="1" smtClean="0">
                <a:ea typeface="ＭＳ Ｐゴシック" pitchFamily="34" charset="-128"/>
              </a:rPr>
              <a:t>setAnswer</a:t>
            </a:r>
            <a:r>
              <a:rPr lang="en-US" altLang="en-US" dirty="0" smtClean="0">
                <a:ea typeface="ＭＳ Ｐゴシック" pitchFamily="34" charset="-128"/>
              </a:rPr>
              <a:t> (inherited)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en-US" altLang="en-US" dirty="0" err="1" smtClean="0">
                <a:ea typeface="ＭＳ Ｐゴシック" pitchFamily="34" charset="-128"/>
              </a:rPr>
              <a:t>checkAnswer</a:t>
            </a:r>
            <a:r>
              <a:rPr lang="en-US" altLang="en-US" dirty="0" smtClean="0">
                <a:ea typeface="ＭＳ Ｐゴシック" pitchFamily="34" charset="-128"/>
              </a:rPr>
              <a:t> (inherited)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ea typeface="ＭＳ Ｐゴシック" pitchFamily="34" charset="-128"/>
              </a:rPr>
              <a:t>display (inherited but will override)</a:t>
            </a:r>
          </a:p>
          <a:p>
            <a:pPr lvl="2">
              <a:spcBef>
                <a:spcPts val="0"/>
              </a:spcBef>
            </a:pPr>
            <a:r>
              <a:rPr lang="en-US" altLang="en-US" dirty="0" err="1" smtClean="0">
                <a:ea typeface="ＭＳ Ｐゴシック" pitchFamily="34" charset="-128"/>
              </a:rPr>
              <a:t>addChoice</a:t>
            </a:r>
            <a:r>
              <a:rPr lang="en-US" altLang="en-US" dirty="0" smtClean="0">
                <a:ea typeface="ＭＳ Ｐゴシック" pitchFamily="34" charset="-128"/>
              </a:rPr>
              <a:t> (new)</a:t>
            </a:r>
          </a:p>
          <a:p>
            <a:pPr lvl="1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Only need to implement the constructor and the last two methods.</a:t>
            </a:r>
          </a:p>
          <a:p>
            <a:pPr lvl="2">
              <a:spcBef>
                <a:spcPts val="0"/>
              </a:spcBef>
            </a:pPr>
            <a:endParaRPr lang="en-US" altLang="en-US" dirty="0" smtClean="0">
              <a:ea typeface="ＭＳ Ｐゴシック" pitchFamily="34" charset="-128"/>
            </a:endParaRPr>
          </a:p>
          <a:p>
            <a:pPr lvl="1"/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258-F967-43C1-831C-E7652BC62BA9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15</a:t>
            </a:fld>
            <a:endParaRPr lang="en-US" altLang="en-US" dirty="0"/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791200" y="1752600"/>
            <a:ext cx="3065462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The Subclass Constructor (1)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EED32-56F3-43A5-986D-D9611D3496B8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16</a:t>
            </a:fld>
            <a:endParaRPr lang="en-US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1" y="1219200"/>
            <a:ext cx="7696200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 indent="-274320">
              <a:buFont typeface="Arial" pitchFamily="34" charset="0"/>
              <a:buChar char="•"/>
            </a:pPr>
            <a:r>
              <a:rPr lang="en-US" sz="2000" dirty="0" smtClean="0">
                <a:latin typeface="+mn-lt"/>
              </a:rPr>
              <a:t>If the subclass has no new attribute variable to define, then it doesn’t need to implement its own constructor. The inherited constructor of the </a:t>
            </a:r>
            <a:r>
              <a:rPr lang="en-US" sz="2000" dirty="0" err="1" smtClean="0">
                <a:latin typeface="+mn-lt"/>
              </a:rPr>
              <a:t>superclass</a:t>
            </a:r>
            <a:r>
              <a:rPr lang="en-US" sz="2000" dirty="0" smtClean="0">
                <a:latin typeface="+mn-lt"/>
              </a:rPr>
              <a:t> will be used to initialize all instance variables.</a:t>
            </a:r>
          </a:p>
          <a:p>
            <a:pPr marL="274320" indent="-27432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 smtClean="0">
                <a:latin typeface="+mn-lt"/>
              </a:rPr>
              <a:t>If the subclass has new instance attributes, then it must implement its own constructor in order to initialize the new instance variable.</a:t>
            </a:r>
          </a:p>
          <a:p>
            <a:pPr marL="274320" indent="-27432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 smtClean="0">
                <a:latin typeface="+mn-lt"/>
              </a:rPr>
              <a:t>However, each class can only have one constructor, and if the subclass defines its own constructor, then it means the </a:t>
            </a:r>
            <a:r>
              <a:rPr lang="en-US" sz="2000" dirty="0" err="1" smtClean="0">
                <a:latin typeface="+mn-lt"/>
              </a:rPr>
              <a:t>superclass</a:t>
            </a:r>
            <a:r>
              <a:rPr lang="en-US" sz="2000" dirty="0" smtClean="0">
                <a:latin typeface="+mn-lt"/>
              </a:rPr>
              <a:t> constructor will not run, which means all inherited instance variables will not be created.</a:t>
            </a:r>
          </a:p>
          <a:p>
            <a:pPr marL="274320" indent="-27432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 smtClean="0">
                <a:latin typeface="+mn-lt"/>
              </a:rPr>
              <a:t>Therefore the subclass constructor must call the </a:t>
            </a:r>
            <a:r>
              <a:rPr lang="en-US" sz="2000" dirty="0" err="1" smtClean="0">
                <a:latin typeface="+mn-lt"/>
              </a:rPr>
              <a:t>superclass</a:t>
            </a:r>
            <a:r>
              <a:rPr lang="en-US" sz="2000" dirty="0" smtClean="0">
                <a:latin typeface="+mn-lt"/>
              </a:rPr>
              <a:t> constructor so that it will run and initialize all </a:t>
            </a:r>
            <a:r>
              <a:rPr lang="en-US" sz="2000" dirty="0" err="1" smtClean="0">
                <a:latin typeface="+mn-lt"/>
              </a:rPr>
              <a:t>superclass</a:t>
            </a:r>
            <a:r>
              <a:rPr lang="en-US" sz="2000" dirty="0" smtClean="0">
                <a:latin typeface="+mn-lt"/>
              </a:rPr>
              <a:t> instance attributes.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The Subclass Constructor (2)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>
          <a:xfrm>
            <a:off x="838200" y="1143000"/>
            <a:ext cx="7467600" cy="5105400"/>
          </a:xfrm>
        </p:spPr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When the subclass constructor must explicitly call 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 constructor, we use the </a:t>
            </a:r>
            <a:r>
              <a:rPr lang="en-US" altLang="en-US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  <a:cs typeface="Consolas" panose="020B0609020204030204" pitchFamily="49" charset="0"/>
              </a:rPr>
              <a:t>super()</a:t>
            </a:r>
            <a:r>
              <a:rPr lang="en-US" altLang="en-US" dirty="0" smtClean="0">
                <a:ea typeface="ＭＳ Ｐゴシック" pitchFamily="34" charset="-128"/>
              </a:rPr>
              <a:t> function in place of the </a:t>
            </a:r>
            <a:r>
              <a:rPr lang="en-US" altLang="en-US" dirty="0" smtClean="0">
                <a:latin typeface="Consolas" panose="020B0609020204030204" pitchFamily="49" charset="0"/>
                <a:ea typeface="ＭＳ Ｐゴシック" pitchFamily="34" charset="-128"/>
                <a:cs typeface="Consolas" panose="020B0609020204030204" pitchFamily="49" charset="0"/>
              </a:rPr>
              <a:t>self</a:t>
            </a:r>
            <a:r>
              <a:rPr lang="en-US" altLang="en-US" dirty="0" smtClean="0">
                <a:ea typeface="ＭＳ Ｐゴシック" pitchFamily="34" charset="-128"/>
              </a:rPr>
              <a:t> reference when calling 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 constructor.</a:t>
            </a:r>
          </a:p>
          <a:p>
            <a:r>
              <a:rPr lang="en-US" altLang="en-US" dirty="0" smtClean="0">
                <a:ea typeface="ＭＳ Ｐゴシック" pitchFamily="34" charset="-128"/>
              </a:rPr>
              <a:t>Example of the </a:t>
            </a:r>
            <a:r>
              <a:rPr lang="en-US" altLang="en-US" dirty="0" err="1" smtClean="0">
                <a:ea typeface="ＭＳ Ｐゴシック" pitchFamily="34" charset="-128"/>
              </a:rPr>
              <a:t>ChoiceQuestion</a:t>
            </a:r>
            <a:r>
              <a:rPr lang="en-US" altLang="en-US" dirty="0" smtClean="0">
                <a:ea typeface="ＭＳ Ｐゴシック" pitchFamily="34" charset="-128"/>
              </a:rPr>
              <a:t> constructor:</a:t>
            </a:r>
          </a:p>
          <a:p>
            <a:endParaRPr lang="en-US" altLang="en-US" dirty="0" smtClean="0">
              <a:ea typeface="ＭＳ Ｐゴシック" pitchFamily="34" charset="-128"/>
            </a:endParaRPr>
          </a:p>
          <a:p>
            <a:endParaRPr lang="en-US" altLang="en-US" dirty="0" smtClean="0">
              <a:ea typeface="ＭＳ Ｐゴシック" pitchFamily="34" charset="-128"/>
            </a:endParaRPr>
          </a:p>
          <a:p>
            <a:endParaRPr lang="en-US" altLang="en-US" dirty="0" smtClean="0">
              <a:ea typeface="ＭＳ Ｐゴシック" pitchFamily="34" charset="-128"/>
            </a:endParaRPr>
          </a:p>
          <a:p>
            <a:pPr fontAlgn="auto"/>
            <a:r>
              <a:rPr lang="en-US" altLang="en-US" dirty="0" smtClean="0">
                <a:ea typeface="ＭＳ Ｐゴシック" pitchFamily="34" charset="-128"/>
              </a:rPr>
              <a:t>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 constructor should be called before the subclass defines its own instance attributes.</a:t>
            </a:r>
          </a:p>
          <a:p>
            <a:pPr fontAlgn="auto">
              <a:spcBef>
                <a:spcPts val="600"/>
              </a:spcBef>
            </a:pPr>
            <a:r>
              <a:rPr lang="en-US" altLang="en-US" dirty="0" smtClean="0">
                <a:ea typeface="ＭＳ Ｐゴシック" pitchFamily="34" charset="-128"/>
              </a:rPr>
              <a:t>If a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 constructor requires arguments, we must provide those arguments to the </a:t>
            </a: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_</a:t>
            </a:r>
            <a:r>
              <a:rPr lang="en-US" sz="1800" spc="-7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_</a:t>
            </a:r>
            <a:r>
              <a:rPr lang="en-US" altLang="en-US" sz="1800" dirty="0" smtClean="0">
                <a:latin typeface="Consolas" pitchFamily="49" charset="0"/>
                <a:ea typeface="ＭＳ Ｐゴシック" pitchFamily="34" charset="-128"/>
                <a:cs typeface="Consolas" pitchFamily="49" charset="0"/>
              </a:rPr>
              <a:t>init</a:t>
            </a: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_</a:t>
            </a:r>
            <a:r>
              <a:rPr lang="en-US" sz="1800" spc="-7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_</a:t>
            </a:r>
            <a:r>
              <a:rPr lang="en-US" altLang="en-US" sz="1800" dirty="0" smtClean="0">
                <a:latin typeface="Consolas" pitchFamily="49" charset="0"/>
                <a:ea typeface="ＭＳ Ｐゴシック" pitchFamily="34" charset="-128"/>
                <a:cs typeface="Consolas" pitchFamily="49" charset="0"/>
              </a:rPr>
              <a:t> </a:t>
            </a:r>
            <a:r>
              <a:rPr lang="en-US" altLang="en-US" dirty="0" smtClean="0">
                <a:ea typeface="ＭＳ Ｐゴシック" pitchFamily="34" charset="-128"/>
                <a:cs typeface="Consolas" panose="020B0609020204030204" pitchFamily="49" charset="0"/>
              </a:rPr>
              <a:t>method.</a:t>
            </a:r>
          </a:p>
          <a:p>
            <a:endParaRPr lang="en-US" altLang="en-US" dirty="0" smtClean="0">
              <a:ea typeface="ＭＳ Ｐゴシック" pitchFamily="34" charset="-128"/>
            </a:endParaRPr>
          </a:p>
          <a:p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5B4AD-51F0-42DC-B376-48D13FEFF7D1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17</a:t>
            </a:fld>
            <a:endParaRPr lang="en-US" alt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1066800" y="2514600"/>
            <a:ext cx="7239000" cy="1293121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#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ChoiceQuestion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is subclass of Question 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600"/>
              </a:spcBef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def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_</a:t>
            </a:r>
            <a:r>
              <a:rPr lang="en-US" spc="-7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_init_</a:t>
            </a:r>
            <a:r>
              <a:rPr lang="en-US" spc="-7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_(self) :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super()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._</a:t>
            </a:r>
            <a:r>
              <a:rPr lang="en-US" spc="-7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_init_</a:t>
            </a:r>
            <a:r>
              <a:rPr lang="en-US" spc="-7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_()  # call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superclass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constructor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self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._choices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[]   # initialize instance attribute</a:t>
            </a:r>
            <a:endParaRPr lang="en-US" kern="0" dirty="0">
              <a:solidFill>
                <a:srgbClr val="333333"/>
              </a:solidFill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Calling 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 Constructor</a:t>
            </a:r>
          </a:p>
        </p:txBody>
      </p:sp>
      <p:pic>
        <p:nvPicPr>
          <p:cNvPr id="33797" name="Picture 8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81000" y="1981200"/>
            <a:ext cx="8534400" cy="3846513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EED32-56F3-43A5-986D-D9611D3496B8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18</a:t>
            </a:fld>
            <a:endParaRPr lang="en-US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4400" y="1219200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 indent="-274320">
              <a:buFont typeface="Arial" pitchFamily="34" charset="0"/>
              <a:buChar char="•"/>
            </a:pPr>
            <a:r>
              <a:rPr lang="en-US" dirty="0" smtClean="0"/>
              <a:t>If the </a:t>
            </a:r>
            <a:r>
              <a:rPr lang="en-US" dirty="0" err="1" smtClean="0"/>
              <a:t>superclass</a:t>
            </a:r>
            <a:r>
              <a:rPr lang="en-US" dirty="0" smtClean="0"/>
              <a:t> has input arguments, pass to it the all necessary data.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96000" y="5257800"/>
            <a:ext cx="18229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-1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Pass input argument</a:t>
            </a:r>
            <a:endParaRPr lang="en-US" sz="1600" b="1" spc="-1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5943600" y="4572000"/>
            <a:ext cx="457200" cy="685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Implementing New Methods</a:t>
            </a:r>
            <a:endParaRPr lang="en-US" altLang="en-US" dirty="0" smtClean="0">
              <a:solidFill>
                <a:srgbClr val="00B050"/>
              </a:solidFill>
              <a:latin typeface="Consolas" panose="020B0609020204030204" pitchFamily="49" charset="0"/>
              <a:ea typeface="ＭＳ Ｐゴシック" pitchFamily="34" charset="-128"/>
              <a:cs typeface="Consolas" panose="020B0609020204030204" pitchFamily="49" charset="0"/>
            </a:endParaRPr>
          </a:p>
        </p:txBody>
      </p:sp>
      <p:sp>
        <p:nvSpPr>
          <p:cNvPr id="27652" name="Content Placeholder 8"/>
          <p:cNvSpPr>
            <a:spLocks noGrp="1"/>
          </p:cNvSpPr>
          <p:nvPr>
            <p:ph idx="1"/>
          </p:nvPr>
        </p:nvSpPr>
        <p:spPr>
          <a:xfrm>
            <a:off x="838200" y="1143000"/>
            <a:ext cx="7467600" cy="2743200"/>
          </a:xfrm>
        </p:spPr>
        <p:txBody>
          <a:bodyPr>
            <a:normAutofit/>
          </a:bodyPr>
          <a:lstStyle/>
          <a:p>
            <a:pPr>
              <a:spcBef>
                <a:spcPts val="200"/>
              </a:spcBef>
            </a:pPr>
            <a:r>
              <a:rPr lang="en-US" altLang="en-US" dirty="0" smtClean="0">
                <a:ea typeface="ＭＳ Ｐゴシック" pitchFamily="34" charset="-128"/>
              </a:rPr>
              <a:t>Implementing a new method for the subclass works the same way as implementing a method for any class.</a:t>
            </a:r>
          </a:p>
          <a:p>
            <a:pPr>
              <a:spcBef>
                <a:spcPts val="200"/>
              </a:spcBef>
            </a:pPr>
            <a:r>
              <a:rPr lang="en-US" altLang="en-US" dirty="0" err="1" smtClean="0">
                <a:ea typeface="ＭＳ Ｐゴシック" pitchFamily="34" charset="-128"/>
              </a:rPr>
              <a:t>ChoiceQuestion</a:t>
            </a:r>
            <a:r>
              <a:rPr lang="en-US" altLang="en-US" dirty="0" smtClean="0">
                <a:ea typeface="ＭＳ Ｐゴシック" pitchFamily="34" charset="-128"/>
              </a:rPr>
              <a:t> has the unique attribute _choices and needs to implement a new method for these choices.</a:t>
            </a:r>
          </a:p>
          <a:p>
            <a:pPr>
              <a:spcBef>
                <a:spcPts val="200"/>
              </a:spcBef>
              <a:spcAft>
                <a:spcPts val="0"/>
              </a:spcAft>
            </a:pPr>
            <a:r>
              <a:rPr lang="en-US" altLang="en-US" dirty="0" smtClean="0">
                <a:ea typeface="ＭＳ Ｐゴシック" pitchFamily="34" charset="-128"/>
              </a:rPr>
              <a:t>The </a:t>
            </a:r>
            <a:r>
              <a:rPr lang="en-US" sz="1800" dirty="0" err="1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addChoice</a:t>
            </a:r>
            <a:r>
              <a:rPr lang="en-US" sz="18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dirty="0" smtClean="0">
                <a:ea typeface="ＭＳ Ｐゴシック" pitchFamily="34" charset="-128"/>
              </a:rPr>
              <a:t>method has three parameters:</a:t>
            </a:r>
            <a:endParaRPr lang="en-US" altLang="en-US" dirty="0" smtClean="0">
              <a:solidFill>
                <a:srgbClr val="00B050"/>
              </a:solidFill>
              <a:latin typeface="Consolas" panose="020B0609020204030204" pitchFamily="49" charset="0"/>
              <a:ea typeface="ＭＳ Ｐゴシック" pitchFamily="34" charset="-128"/>
            </a:endParaRP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ea typeface="ＭＳ Ｐゴシック" pitchFamily="34" charset="-128"/>
              </a:rPr>
              <a:t>The required </a:t>
            </a:r>
            <a:r>
              <a:rPr lang="en-US" altLang="en-US" sz="1800" dirty="0" smtClean="0">
                <a:latin typeface="Consolas" panose="020B0609020204030204" pitchFamily="49" charset="0"/>
                <a:ea typeface="ＭＳ Ｐゴシック" pitchFamily="34" charset="-128"/>
                <a:cs typeface="Consolas" panose="020B0609020204030204" pitchFamily="49" charset="0"/>
              </a:rPr>
              <a:t>self</a:t>
            </a:r>
            <a:r>
              <a:rPr lang="en-US" altLang="en-US" dirty="0" smtClean="0">
                <a:ea typeface="ＭＳ Ｐゴシック" pitchFamily="34" charset="-128"/>
              </a:rPr>
              <a:t> parameter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ea typeface="ＭＳ Ｐゴシック" pitchFamily="34" charset="-128"/>
              </a:rPr>
              <a:t>The text string for the choice</a:t>
            </a:r>
          </a:p>
          <a:p>
            <a:pPr lvl="1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A Boolean denoting whether it is the correct choice or not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914400" y="3581400"/>
            <a:ext cx="7239000" cy="22098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def </a:t>
            </a:r>
            <a:r>
              <a:rPr lang="en-US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addChoice(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self, choice, correct</a:t>
            </a:r>
            <a:r>
              <a:rPr lang="en-US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)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: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self._choices.append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(choice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) 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# add choice to list</a:t>
            </a:r>
            <a:b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</a:b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                            # of possible choices</a:t>
            </a:r>
            <a:endParaRPr lang="en-US" dirty="0">
              <a:solidFill>
                <a:srgbClr val="00B0F0"/>
              </a:solidFill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if correct :</a:t>
            </a:r>
          </a:p>
          <a:p>
            <a:pPr>
              <a:defRPr/>
            </a:pPr>
            <a:r>
              <a:rPr lang="en-US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# </a:t>
            </a:r>
            <a:r>
              <a:rPr lang="en-US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Convert the length of the list to a string.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choiceString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= str(len(self._choices))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self.</a:t>
            </a:r>
            <a:r>
              <a:rPr lang="en-US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setAnswer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choiceString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)</a:t>
            </a:r>
            <a:endParaRPr lang="en-US" kern="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FCE1-92C4-4EB0-8F33-85ED65E484F5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19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1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832"/>
          <a:stretch>
            <a:fillRect/>
          </a:stretch>
        </p:blipFill>
        <p:spPr bwMode="auto">
          <a:xfrm>
            <a:off x="6629400" y="1905000"/>
            <a:ext cx="1515173" cy="2743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 smtClean="0">
                <a:ea typeface="ＭＳ Ｐゴシック" pitchFamily="34" charset="-128"/>
              </a:rPr>
              <a:t>Inheritance Hierarchy</a:t>
            </a:r>
          </a:p>
        </p:txBody>
      </p:sp>
      <p:sp>
        <p:nvSpPr>
          <p:cNvPr id="13316" name="Content Placeholder 2"/>
          <p:cNvSpPr>
            <a:spLocks noGrp="1"/>
          </p:cNvSpPr>
          <p:nvPr>
            <p:ph idx="1"/>
          </p:nvPr>
        </p:nvSpPr>
        <p:spPr>
          <a:xfrm>
            <a:off x="822959" y="1143000"/>
            <a:ext cx="5501641" cy="4953000"/>
          </a:xfrm>
        </p:spPr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In object-oriented programming, inheritance is a relationship between:</a:t>
            </a:r>
          </a:p>
          <a:p>
            <a:pPr marL="800100" lvl="1" indent="-342900" eaLnBrk="0" hangingPunct="0">
              <a:spcBef>
                <a:spcPts val="0"/>
              </a:spcBef>
              <a:spcAft>
                <a:spcPts val="0"/>
              </a:spcAft>
              <a:buSzPct val="100000"/>
              <a:defRPr/>
            </a:pPr>
            <a:r>
              <a:rPr lang="en-US" kern="0" dirty="0"/>
              <a:t>A </a:t>
            </a:r>
            <a:r>
              <a:rPr lang="en-US" i="1" kern="0" dirty="0" err="1" smtClean="0"/>
              <a:t>superclass</a:t>
            </a:r>
            <a:r>
              <a:rPr lang="en-US" i="1" kern="0" dirty="0" smtClean="0"/>
              <a:t> or parent class</a:t>
            </a:r>
            <a:r>
              <a:rPr lang="en-US" kern="0" dirty="0" smtClean="0"/>
              <a:t>:  </a:t>
            </a:r>
            <a:r>
              <a:rPr lang="en-US" kern="0" dirty="0"/>
              <a:t>a more generalized </a:t>
            </a:r>
            <a:r>
              <a:rPr lang="en-US" kern="0" dirty="0" smtClean="0"/>
              <a:t>class</a:t>
            </a:r>
            <a:endParaRPr lang="en-US" kern="0" dirty="0"/>
          </a:p>
          <a:p>
            <a:pPr marL="800100" lvl="1" indent="-342900" eaLnBrk="0" hangingPunct="0">
              <a:spcBef>
                <a:spcPts val="0"/>
              </a:spcBef>
              <a:buSzPct val="100000"/>
              <a:defRPr/>
            </a:pPr>
            <a:r>
              <a:rPr lang="en-US" kern="0" dirty="0"/>
              <a:t>A </a:t>
            </a:r>
            <a:r>
              <a:rPr lang="en-US" i="1" kern="0" dirty="0" smtClean="0"/>
              <a:t>subclass or child class</a:t>
            </a:r>
            <a:r>
              <a:rPr lang="en-US" kern="0" dirty="0" smtClean="0"/>
              <a:t>:  </a:t>
            </a:r>
            <a:r>
              <a:rPr lang="en-US" kern="0" dirty="0"/>
              <a:t>a more specialized </a:t>
            </a:r>
            <a:r>
              <a:rPr lang="en-US" kern="0" dirty="0" smtClean="0"/>
              <a:t>class</a:t>
            </a:r>
            <a:endParaRPr lang="en-US" altLang="en-US" sz="3600" dirty="0" smtClean="0">
              <a:ea typeface="ＭＳ Ｐゴシック" pitchFamily="34" charset="-128"/>
            </a:endParaRPr>
          </a:p>
          <a:p>
            <a:pPr>
              <a:spcBef>
                <a:spcPts val="600"/>
              </a:spcBef>
            </a:pPr>
            <a:r>
              <a:rPr lang="en-US" altLang="en-US" dirty="0" smtClean="0">
                <a:ea typeface="ＭＳ Ｐゴシック" pitchFamily="34" charset="-128"/>
              </a:rPr>
              <a:t>The subclass </a:t>
            </a:r>
            <a:r>
              <a:rPr lang="en-US" altLang="ja-JP" dirty="0" smtClean="0">
                <a:ea typeface="ＭＳ Ｐゴシック" pitchFamily="34" charset="-128"/>
              </a:rPr>
              <a:t>‘inherits’ data (variables) and behavior (methods) from the </a:t>
            </a:r>
            <a:r>
              <a:rPr lang="en-US" altLang="ja-JP" dirty="0" err="1" smtClean="0">
                <a:ea typeface="ＭＳ Ｐゴシック" pitchFamily="34" charset="-128"/>
              </a:rPr>
              <a:t>superclass</a:t>
            </a:r>
            <a:r>
              <a:rPr lang="en-US" altLang="ja-JP" dirty="0" smtClean="0">
                <a:ea typeface="ＭＳ Ｐゴシック" pitchFamily="34" charset="-128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en-US" altLang="ja-JP" dirty="0" smtClean="0">
                <a:ea typeface="ＭＳ Ｐゴシック" pitchFamily="34" charset="-128"/>
              </a:rPr>
              <a:t>This means the subclass is a type of the </a:t>
            </a:r>
            <a:r>
              <a:rPr lang="en-US" altLang="ja-JP" dirty="0" err="1" smtClean="0">
                <a:ea typeface="ＭＳ Ｐゴシック" pitchFamily="34" charset="-128"/>
              </a:rPr>
              <a:t>superclass</a:t>
            </a:r>
            <a:r>
              <a:rPr lang="en-US" altLang="ja-JP" dirty="0" smtClean="0">
                <a:ea typeface="ＭＳ Ｐゴシック" pitchFamily="34" charset="-128"/>
              </a:rPr>
              <a:t> and have features of the </a:t>
            </a:r>
            <a:r>
              <a:rPr lang="en-US" altLang="ja-JP" dirty="0" err="1" smtClean="0">
                <a:ea typeface="ＭＳ Ｐゴシック" pitchFamily="34" charset="-128"/>
              </a:rPr>
              <a:t>superclass</a:t>
            </a:r>
            <a:r>
              <a:rPr lang="en-US" altLang="ja-JP" dirty="0" smtClean="0">
                <a:ea typeface="ＭＳ Ｐゴシック" pitchFamily="34" charset="-128"/>
              </a:rPr>
              <a:t>, much like how a human child inherits features of the parents.</a:t>
            </a:r>
          </a:p>
          <a:p>
            <a:pPr>
              <a:spcBef>
                <a:spcPts val="600"/>
              </a:spcBef>
            </a:pPr>
            <a:r>
              <a:rPr lang="en-US" altLang="ja-JP" dirty="0" smtClean="0">
                <a:ea typeface="ＭＳ Ｐゴシック" pitchFamily="34" charset="-128"/>
              </a:rPr>
              <a:t>Inheritance is another way of re-using code. The subclass doesn’t have to define data and implement methods of the </a:t>
            </a:r>
            <a:r>
              <a:rPr lang="en-US" altLang="ja-JP" dirty="0" err="1" smtClean="0">
                <a:ea typeface="ＭＳ Ｐゴシック" pitchFamily="34" charset="-128"/>
              </a:rPr>
              <a:t>superclass</a:t>
            </a:r>
            <a:r>
              <a:rPr lang="en-US" altLang="ja-JP" dirty="0" smtClean="0">
                <a:ea typeface="ＭＳ Ｐゴシック" pitchFamily="34" charset="-128"/>
              </a:rPr>
              <a:t>. It can just use them as its own data and methods.</a:t>
            </a:r>
            <a:endParaRPr lang="en-US" altLang="en-US" dirty="0" smtClean="0">
              <a:ea typeface="ＭＳ Ｐゴシック" pitchFamily="34" charset="-128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A77E1-810F-42D3-9F8E-7E8102ECD7FA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15200" y="1524000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C00000"/>
                </a:solidFill>
              </a:rPr>
              <a:t>superclass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67600" y="4648200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subclass</a:t>
            </a:r>
            <a:endParaRPr 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Overriding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 Methods</a:t>
            </a:r>
          </a:p>
        </p:txBody>
      </p:sp>
      <p:sp>
        <p:nvSpPr>
          <p:cNvPr id="36867" name="Content Placeholder 6"/>
          <p:cNvSpPr>
            <a:spLocks noGrp="1"/>
          </p:cNvSpPr>
          <p:nvPr>
            <p:ph idx="1"/>
          </p:nvPr>
        </p:nvSpPr>
        <p:spPr>
          <a:xfrm>
            <a:off x="762000" y="1143000"/>
            <a:ext cx="7620000" cy="4800600"/>
          </a:xfrm>
        </p:spPr>
        <p:txBody>
          <a:bodyPr/>
          <a:lstStyle/>
          <a:p>
            <a:pPr>
              <a:spcBef>
                <a:spcPts val="200"/>
              </a:spcBef>
            </a:pPr>
            <a:r>
              <a:rPr lang="en-US" altLang="en-US" dirty="0" smtClean="0">
                <a:ea typeface="ＭＳ Ｐゴシック" pitchFamily="34" charset="-128"/>
              </a:rPr>
              <a:t>The </a:t>
            </a:r>
            <a:r>
              <a:rPr lang="en-US" altLang="en-US" sz="1800" dirty="0" err="1" smtClean="0">
                <a:solidFill>
                  <a:srgbClr val="00B050"/>
                </a:solidFill>
                <a:latin typeface="Consolas" panose="020B0609020204030204" pitchFamily="49" charset="0"/>
                <a:ea typeface="ＭＳ Ｐゴシック" pitchFamily="34" charset="-128"/>
              </a:rPr>
              <a:t>ChoiceQuestion</a:t>
            </a:r>
            <a:r>
              <a:rPr lang="en-US" altLang="en-US" dirty="0" smtClean="0">
                <a:ea typeface="ＭＳ Ｐゴシック" pitchFamily="34" charset="-128"/>
              </a:rPr>
              <a:t> class needs a </a:t>
            </a:r>
            <a:r>
              <a:rPr lang="en-US" altLang="en-US" sz="1800" dirty="0" smtClean="0">
                <a:solidFill>
                  <a:srgbClr val="00B050"/>
                </a:solidFill>
                <a:latin typeface="Consolas" panose="020B0609020204030204" pitchFamily="49" charset="0"/>
                <a:ea typeface="ＭＳ Ｐゴシック" pitchFamily="34" charset="-128"/>
              </a:rPr>
              <a:t>display</a:t>
            </a:r>
            <a:r>
              <a:rPr lang="en-US" altLang="en-US" sz="1800" dirty="0" smtClean="0">
                <a:solidFill>
                  <a:srgbClr val="00B050"/>
                </a:solidFill>
                <a:ea typeface="ＭＳ Ｐゴシック" pitchFamily="34" charset="-128"/>
              </a:rPr>
              <a:t> </a:t>
            </a:r>
            <a:r>
              <a:rPr lang="en-US" altLang="en-US" dirty="0" smtClean="0">
                <a:ea typeface="ＭＳ Ｐゴシック" pitchFamily="34" charset="-128"/>
              </a:rPr>
              <a:t>method that overrides the </a:t>
            </a:r>
            <a:r>
              <a:rPr lang="en-US" altLang="en-US" sz="1800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</a:rPr>
              <a:t>display</a:t>
            </a:r>
            <a:r>
              <a:rPr lang="en-US" altLang="en-US" dirty="0" smtClean="0">
                <a:ea typeface="ＭＳ Ｐゴシック" pitchFamily="34" charset="-128"/>
              </a:rPr>
              <a:t> method of the </a:t>
            </a:r>
            <a:r>
              <a:rPr lang="en-US" altLang="en-US" sz="1800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</a:rPr>
              <a:t>Question</a:t>
            </a:r>
            <a:r>
              <a:rPr lang="en-US" altLang="en-US" dirty="0" smtClean="0">
                <a:ea typeface="ＭＳ Ｐゴシック" pitchFamily="34" charset="-128"/>
              </a:rPr>
              <a:t> class because it needs to display the choices.</a:t>
            </a:r>
          </a:p>
          <a:p>
            <a:pPr>
              <a:spcBef>
                <a:spcPts val="200"/>
              </a:spcBef>
            </a:pPr>
            <a:r>
              <a:rPr lang="en-US" altLang="en-US" dirty="0" smtClean="0">
                <a:ea typeface="ＭＳ Ｐゴシック" pitchFamily="34" charset="-128"/>
              </a:rPr>
              <a:t>The two methods named </a:t>
            </a:r>
            <a:r>
              <a:rPr lang="en-US" altLang="en-US" sz="1800" dirty="0" smtClean="0">
                <a:latin typeface="Consolas" panose="020B0609020204030204" pitchFamily="49" charset="0"/>
                <a:ea typeface="ＭＳ Ｐゴシック" pitchFamily="34" charset="-128"/>
              </a:rPr>
              <a:t>display</a:t>
            </a:r>
            <a:r>
              <a:rPr lang="en-US" altLang="en-US" dirty="0" smtClean="0">
                <a:ea typeface="ＭＳ Ｐゴシック" pitchFamily="34" charset="-128"/>
              </a:rPr>
              <a:t> are:</a:t>
            </a:r>
          </a:p>
          <a:p>
            <a:pPr lvl="1">
              <a:spcBef>
                <a:spcPts val="200"/>
              </a:spcBef>
            </a:pPr>
            <a:r>
              <a:rPr lang="en-US" altLang="en-US" sz="1800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</a:rPr>
              <a:t>Question</a:t>
            </a:r>
            <a:r>
              <a:rPr lang="en-US" altLang="en-US" dirty="0" smtClean="0">
                <a:solidFill>
                  <a:schemeClr val="tx1"/>
                </a:solidFill>
                <a:ea typeface="ＭＳ Ｐゴシック" pitchFamily="34" charset="-128"/>
              </a:rPr>
              <a:t>’</a:t>
            </a:r>
            <a:r>
              <a:rPr lang="en-US" altLang="en-US" sz="1800" dirty="0" smtClean="0">
                <a:solidFill>
                  <a:schemeClr val="tx1"/>
                </a:solidFill>
                <a:latin typeface="Consolas" panose="020B0609020204030204" pitchFamily="49" charset="0"/>
                <a:ea typeface="ＭＳ Ｐゴシック" pitchFamily="34" charset="-128"/>
              </a:rPr>
              <a:t>s</a:t>
            </a:r>
            <a:r>
              <a:rPr lang="en-US" altLang="en-US" sz="1800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</a:rPr>
              <a:t> display</a:t>
            </a:r>
            <a:endParaRPr lang="en-US" altLang="en-US" dirty="0" smtClean="0">
              <a:solidFill>
                <a:srgbClr val="0033CC"/>
              </a:solidFill>
              <a:latin typeface="Consolas" panose="020B0609020204030204" pitchFamily="49" charset="0"/>
              <a:ea typeface="ＭＳ Ｐゴシック" pitchFamily="34" charset="-128"/>
            </a:endParaRPr>
          </a:p>
          <a:p>
            <a:pPr lvl="2">
              <a:spcBef>
                <a:spcPts val="200"/>
              </a:spcBef>
            </a:pPr>
            <a:r>
              <a:rPr lang="en-US" altLang="en-US" dirty="0" smtClean="0">
                <a:ea typeface="ＭＳ Ｐゴシック" pitchFamily="34" charset="-128"/>
              </a:rPr>
              <a:t>Displays the text of the question</a:t>
            </a:r>
            <a:endParaRPr lang="en-US" altLang="en-US" dirty="0" smtClean="0">
              <a:solidFill>
                <a:srgbClr val="0033CC"/>
              </a:solidFill>
              <a:ea typeface="ＭＳ Ｐゴシック" pitchFamily="34" charset="-128"/>
            </a:endParaRPr>
          </a:p>
          <a:p>
            <a:pPr lvl="1"/>
            <a:r>
              <a:rPr lang="en-US" altLang="en-US" sz="1800" dirty="0" err="1" smtClean="0">
                <a:solidFill>
                  <a:srgbClr val="00B050"/>
                </a:solidFill>
                <a:latin typeface="Consolas" panose="020B0609020204030204" pitchFamily="49" charset="0"/>
                <a:ea typeface="ＭＳ Ｐゴシック" pitchFamily="34" charset="-128"/>
              </a:rPr>
              <a:t>ChoiceQuestion</a:t>
            </a:r>
            <a:r>
              <a:rPr lang="en-US" altLang="en-US" dirty="0" err="1" smtClean="0">
                <a:solidFill>
                  <a:schemeClr val="tx1"/>
                </a:solidFill>
                <a:ea typeface="ＭＳ Ｐゴシック" pitchFamily="34" charset="-128"/>
              </a:rPr>
              <a:t>’</a:t>
            </a:r>
            <a:r>
              <a:rPr lang="en-US" altLang="en-US" sz="1800" dirty="0" err="1" smtClean="0">
                <a:solidFill>
                  <a:schemeClr val="tx1"/>
                </a:solidFill>
                <a:latin typeface="Consolas" panose="020B0609020204030204" pitchFamily="49" charset="0"/>
                <a:ea typeface="ＭＳ Ｐゴシック" pitchFamily="34" charset="-128"/>
              </a:rPr>
              <a:t>s</a:t>
            </a:r>
            <a:r>
              <a:rPr lang="en-US" altLang="en-US" sz="1800" dirty="0" smtClean="0">
                <a:solidFill>
                  <a:srgbClr val="00B050"/>
                </a:solidFill>
                <a:latin typeface="Consolas" panose="020B0609020204030204" pitchFamily="49" charset="0"/>
                <a:ea typeface="ＭＳ Ｐゴシック" pitchFamily="34" charset="-128"/>
              </a:rPr>
              <a:t> display</a:t>
            </a:r>
          </a:p>
          <a:p>
            <a:pPr lvl="2"/>
            <a:r>
              <a:rPr lang="en-US" altLang="en-US" dirty="0" smtClean="0">
                <a:ea typeface="ＭＳ Ｐゴシック" pitchFamily="34" charset="-128"/>
              </a:rPr>
              <a:t>Displays the text of the question  (same as </a:t>
            </a:r>
            <a:r>
              <a:rPr lang="en-US" altLang="en-US" sz="1800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</a:rPr>
              <a:t>Question</a:t>
            </a:r>
            <a:r>
              <a:rPr lang="en-US" altLang="en-US" sz="1800" dirty="0" smtClean="0">
                <a:solidFill>
                  <a:schemeClr val="tx1"/>
                </a:solidFill>
                <a:ea typeface="ＭＳ Ｐゴシック" pitchFamily="34" charset="-128"/>
              </a:rPr>
              <a:t>’</a:t>
            </a:r>
            <a:r>
              <a:rPr lang="en-US" altLang="en-US" sz="1800" dirty="0" smtClean="0">
                <a:solidFill>
                  <a:schemeClr val="tx1"/>
                </a:solidFill>
                <a:latin typeface="Consolas" panose="020B0609020204030204" pitchFamily="49" charset="0"/>
                <a:ea typeface="ＭＳ Ｐゴシック" pitchFamily="34" charset="-128"/>
              </a:rPr>
              <a:t>s</a:t>
            </a:r>
            <a:r>
              <a:rPr lang="en-US" altLang="en-US" sz="1800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</a:rPr>
              <a:t> display</a:t>
            </a:r>
            <a:r>
              <a:rPr lang="en-US" altLang="en-US" sz="1800" dirty="0" smtClean="0">
                <a:solidFill>
                  <a:schemeClr val="tx1"/>
                </a:solidFill>
                <a:latin typeface="Consolas" panose="020B0609020204030204" pitchFamily="49" charset="0"/>
                <a:ea typeface="ＭＳ Ｐゴシック" pitchFamily="34" charset="-128"/>
              </a:rPr>
              <a:t>)</a:t>
            </a:r>
            <a:endParaRPr lang="en-US" altLang="en-US" dirty="0" smtClean="0">
              <a:ea typeface="ＭＳ Ｐゴシック" pitchFamily="34" charset="-128"/>
            </a:endParaRPr>
          </a:p>
          <a:p>
            <a:pPr lvl="2">
              <a:spcBef>
                <a:spcPts val="200"/>
              </a:spcBef>
            </a:pPr>
            <a:r>
              <a:rPr lang="en-US" altLang="en-US" dirty="0" smtClean="0">
                <a:ea typeface="ＭＳ Ｐゴシック" pitchFamily="34" charset="-128"/>
              </a:rPr>
              <a:t>Displays the list of _choices in </a:t>
            </a:r>
            <a:r>
              <a:rPr lang="en-US" altLang="en-US" sz="1800" dirty="0" err="1" smtClean="0">
                <a:solidFill>
                  <a:srgbClr val="00B050"/>
                </a:solidFill>
                <a:latin typeface="Consolas" panose="020B0609020204030204" pitchFamily="49" charset="0"/>
                <a:ea typeface="ＭＳ Ｐゴシック" pitchFamily="34" charset="-128"/>
                <a:cs typeface="Consolas" panose="020B0609020204030204" pitchFamily="49" charset="0"/>
              </a:rPr>
              <a:t>ChoiceQuestion</a:t>
            </a:r>
            <a:endParaRPr lang="en-US" altLang="en-US" sz="1800" dirty="0" smtClean="0">
              <a:solidFill>
                <a:srgbClr val="00B050"/>
              </a:solidFill>
              <a:latin typeface="Consolas" panose="020B0609020204030204" pitchFamily="49" charset="0"/>
              <a:ea typeface="ＭＳ Ｐゴシック" pitchFamily="34" charset="-128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en-US" dirty="0" smtClean="0">
                <a:solidFill>
                  <a:schemeClr val="tx1"/>
                </a:solidFill>
                <a:ea typeface="ＭＳ Ｐゴシック" pitchFamily="34" charset="-128"/>
                <a:cs typeface="Consolas" panose="020B0609020204030204" pitchFamily="49" charset="0"/>
              </a:rPr>
              <a:t>We can see that </a:t>
            </a:r>
            <a:r>
              <a:rPr lang="en-US" altLang="en-US" sz="1800" dirty="0" err="1" smtClean="0">
                <a:solidFill>
                  <a:srgbClr val="00B050"/>
                </a:solidFill>
                <a:latin typeface="Consolas" panose="020B0609020204030204" pitchFamily="49" charset="0"/>
                <a:ea typeface="ＭＳ Ｐゴシック" pitchFamily="34" charset="-128"/>
              </a:rPr>
              <a:t>ChoiceQuestion</a:t>
            </a:r>
            <a:r>
              <a:rPr lang="en-US" altLang="en-US" sz="1800" dirty="0" smtClean="0">
                <a:solidFill>
                  <a:srgbClr val="00B050"/>
                </a:solidFill>
                <a:latin typeface="Consolas" panose="020B0609020204030204" pitchFamily="49" charset="0"/>
                <a:ea typeface="ＭＳ Ｐゴシック" pitchFamily="34" charset="-128"/>
              </a:rPr>
              <a:t> </a:t>
            </a:r>
            <a:r>
              <a:rPr lang="en-US" altLang="en-US" dirty="0" smtClean="0">
                <a:solidFill>
                  <a:schemeClr val="tx1"/>
                </a:solidFill>
                <a:ea typeface="ＭＳ Ｐゴシック" pitchFamily="34" charset="-128"/>
                <a:cs typeface="Consolas" panose="020B0609020204030204" pitchFamily="49" charset="0"/>
              </a:rPr>
              <a:t>can override the display method by calling </a:t>
            </a:r>
            <a:r>
              <a:rPr lang="en-US" altLang="en-US" sz="1800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</a:rPr>
              <a:t>Question</a:t>
            </a:r>
            <a:r>
              <a:rPr lang="en-US" altLang="en-US" dirty="0" smtClean="0">
                <a:solidFill>
                  <a:schemeClr val="tx1"/>
                </a:solidFill>
                <a:ea typeface="ＭＳ Ｐゴシック" pitchFamily="34" charset="-128"/>
              </a:rPr>
              <a:t>’</a:t>
            </a:r>
            <a:r>
              <a:rPr lang="en-US" altLang="en-US" sz="1800" dirty="0" smtClean="0">
                <a:solidFill>
                  <a:schemeClr val="tx1"/>
                </a:solidFill>
                <a:latin typeface="Consolas" panose="020B0609020204030204" pitchFamily="49" charset="0"/>
                <a:ea typeface="ＭＳ Ｐゴシック" pitchFamily="34" charset="-128"/>
              </a:rPr>
              <a:t>s</a:t>
            </a:r>
            <a:r>
              <a:rPr lang="en-US" altLang="en-US" sz="1800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</a:rPr>
              <a:t> display </a:t>
            </a:r>
            <a:r>
              <a:rPr lang="en-US" altLang="en-US" dirty="0" smtClean="0">
                <a:solidFill>
                  <a:schemeClr val="tx1"/>
                </a:solidFill>
                <a:ea typeface="ＭＳ Ｐゴシック" pitchFamily="34" charset="-128"/>
              </a:rPr>
              <a:t>method, and then it only has to implement the display of the list of _choices.</a:t>
            </a:r>
          </a:p>
          <a:p>
            <a:endParaRPr lang="en-US" altLang="en-US" dirty="0" smtClean="0">
              <a:ea typeface="ＭＳ Ｐゴシック" pitchFamily="34" charset="-128"/>
            </a:endParaRPr>
          </a:p>
          <a:p>
            <a:pPr>
              <a:spcBef>
                <a:spcPts val="200"/>
              </a:spcBef>
            </a:pP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4DADF-803C-47B0-A94A-D5098546E0DF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20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86604"/>
            <a:ext cx="8077200" cy="725767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 smtClean="0"/>
              <a:t>Example: Overriding </a:t>
            </a:r>
            <a:r>
              <a:rPr lang="en-US" dirty="0" err="1" smtClean="0"/>
              <a:t>Superclass</a:t>
            </a:r>
            <a:r>
              <a:rPr lang="en-US" dirty="0" smtClean="0"/>
              <a:t> Method</a:t>
            </a:r>
            <a:endParaRPr lang="en-US" dirty="0">
              <a:latin typeface="+mn-lt"/>
              <a:cs typeface="Consolas" pitchFamily="49" charset="0"/>
            </a:endParaRPr>
          </a:p>
        </p:txBody>
      </p:sp>
      <p:sp>
        <p:nvSpPr>
          <p:cNvPr id="378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altLang="en-US" dirty="0" smtClean="0">
                <a:ea typeface="ＭＳ Ｐゴシック" pitchFamily="34" charset="-128"/>
              </a:rPr>
              <a:t>.</a:t>
            </a:r>
            <a:endParaRPr lang="en-US" altLang="en-US" dirty="0" smtClean="0">
              <a:latin typeface="Comic Sans MS" panose="030F0702030302020204" pitchFamily="66" charset="0"/>
              <a:ea typeface="ＭＳ Ｐゴシック" pitchFamily="34" charset="-128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990600" y="1219200"/>
            <a:ext cx="7391400" cy="25908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class ChoiceQuestion(Question) :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. . .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def display(self) :</a:t>
            </a:r>
          </a:p>
          <a:p>
            <a:pPr>
              <a:defRPr/>
            </a:pPr>
            <a:r>
              <a:rPr lang="en-US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  # Display the question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text</a:t>
            </a:r>
            <a:endParaRPr lang="en-US" dirty="0">
              <a:solidFill>
                <a:srgbClr val="00B0F0"/>
              </a:solidFill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super().display() 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# calling </a:t>
            </a:r>
            <a:r>
              <a:rPr lang="en-US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Question</a:t>
            </a:r>
            <a:r>
              <a:rPr lang="en-US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’s </a:t>
            </a:r>
            <a:r>
              <a:rPr lang="en-US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display</a:t>
            </a:r>
            <a:endParaRPr lang="en-US" dirty="0">
              <a:solidFill>
                <a:srgbClr val="00B050"/>
              </a:solidFill>
              <a:latin typeface="Consolas" pitchFamily="49" charset="0"/>
              <a:cs typeface="Consolas" pitchFamily="49" charset="0"/>
            </a:endParaRPr>
          </a:p>
          <a:p>
            <a:pPr>
              <a:spcBef>
                <a:spcPts val="600"/>
              </a:spcBef>
              <a:defRPr/>
            </a:pPr>
            <a:r>
              <a:rPr lang="en-US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  # Display the answer choices.</a:t>
            </a:r>
          </a:p>
          <a:p>
            <a:pPr>
              <a:defRPr/>
            </a:pPr>
            <a:r>
              <a:rPr lang="en-US" dirty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        for </a:t>
            </a:r>
            <a:r>
              <a:rPr lang="en-US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i,choice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in 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enumerate(</a:t>
            </a:r>
            <a:r>
              <a:rPr lang="en-US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self</a:t>
            </a:r>
            <a:r>
              <a:rPr lang="en-US" dirty="0" err="1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._</a:t>
            </a:r>
            <a:r>
              <a:rPr lang="en-US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choices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) :</a:t>
            </a:r>
            <a:endParaRPr lang="en-US" dirty="0">
              <a:solidFill>
                <a:srgbClr val="0033CC"/>
              </a:solidFill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print("{:d}: {:s}".format(</a:t>
            </a:r>
            <a:r>
              <a:rPr lang="en-US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, choice))</a:t>
            </a:r>
            <a:endParaRPr lang="en-US" dirty="0">
              <a:solidFill>
                <a:srgbClr val="0033CC"/>
              </a:solidFill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               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       </a:t>
            </a:r>
            <a:endParaRPr lang="en-US" b="1" kern="0" dirty="0">
              <a:solidFill>
                <a:srgbClr val="0033CC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8C608-674A-40F4-AB04-B112EE79C425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21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62000" y="1143000"/>
            <a:ext cx="7391400" cy="510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3" name="Title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  <a:cs typeface="Consolas" panose="020B0609020204030204" pitchFamily="49" charset="0"/>
              </a:rPr>
              <a:t>Example: Subclass Test Run</a:t>
            </a:r>
            <a:endParaRPr lang="en-US" altLang="en-US" dirty="0" smtClean="0">
              <a:latin typeface="+mn-lt"/>
              <a:ea typeface="ＭＳ Ｐゴシック" pitchFamily="34" charset="-128"/>
            </a:endParaRPr>
          </a:p>
        </p:txBody>
      </p:sp>
      <p:sp>
        <p:nvSpPr>
          <p:cNvPr id="40966" name="TextBox 8"/>
          <p:cNvSpPr txBox="1">
            <a:spLocks noChangeArrowheads="1"/>
          </p:cNvSpPr>
          <p:nvPr/>
        </p:nvSpPr>
        <p:spPr bwMode="auto">
          <a:xfrm>
            <a:off x="4114800" y="5791200"/>
            <a:ext cx="4114800" cy="369332"/>
          </a:xfrm>
          <a:prstGeom prst="rect">
            <a:avLst/>
          </a:prstGeom>
          <a:solidFill>
            <a:srgbClr val="FFDC4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Calls </a:t>
            </a:r>
            <a:r>
              <a:rPr lang="en-US" alt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presentQuestion</a:t>
            </a:r>
            <a:r>
              <a:rPr lang="en-US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altLang="en-US" dirty="0">
                <a:cs typeface="Arial" panose="020B0604020202020204" pitchFamily="34" charset="0"/>
              </a:rPr>
              <a:t> - next </a:t>
            </a:r>
            <a:r>
              <a:rPr lang="en-US" altLang="en-US" dirty="0" smtClean="0">
                <a:cs typeface="Arial" panose="020B0604020202020204" pitchFamily="34" charset="0"/>
              </a:rPr>
              <a:t>slide</a:t>
            </a:r>
            <a:endParaRPr lang="en-US" altLang="en-US" dirty="0">
              <a:cs typeface="Arial" panose="020B0604020202020204" pitchFamily="34" charset="0"/>
            </a:endParaRPr>
          </a:p>
        </p:txBody>
      </p:sp>
      <p:sp>
        <p:nvSpPr>
          <p:cNvPr id="40967" name="TextBox 7"/>
          <p:cNvSpPr txBox="1">
            <a:spLocks noChangeArrowheads="1"/>
          </p:cNvSpPr>
          <p:nvPr/>
        </p:nvSpPr>
        <p:spPr bwMode="auto">
          <a:xfrm>
            <a:off x="4876800" y="3200400"/>
            <a:ext cx="3200400" cy="923925"/>
          </a:xfrm>
          <a:prstGeom prst="rect">
            <a:avLst/>
          </a:prstGeom>
          <a:solidFill>
            <a:srgbClr val="FFDC4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Creates two objects of the </a:t>
            </a:r>
            <a:r>
              <a:rPr lang="en-US" alt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ChoiceQuestion</a:t>
            </a:r>
            <a:r>
              <a:rPr lang="en-US" altLang="en-US" dirty="0">
                <a:cs typeface="Arial" panose="020B0604020202020204" pitchFamily="34" charset="0"/>
              </a:rPr>
              <a:t> class, uses new </a:t>
            </a:r>
            <a:r>
              <a:rPr lang="en-US" alt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addChoice</a:t>
            </a:r>
            <a:r>
              <a:rPr lang="en-US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altLang="en-US" dirty="0">
                <a:cs typeface="Arial" panose="020B0604020202020204" pitchFamily="34" charset="0"/>
              </a:rPr>
              <a:t> method.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2FD8C-FE92-4FE3-8D37-68586C71D3A6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22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7" descr="U:\PC\publisher\2013 wiley slides\my pics\chapter10\question demo 2 program picture 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19200"/>
            <a:ext cx="6248399" cy="2390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:\PC\publisher\2013 wiley slides\my pics\chapter10\questions program execu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048000"/>
            <a:ext cx="5044223" cy="32004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7" name="Title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  <a:cs typeface="Consolas" panose="020B0609020204030204" pitchFamily="49" charset="0"/>
              </a:rPr>
              <a:t>Example: Subclass Test Run</a:t>
            </a:r>
            <a:endParaRPr lang="en-US" altLang="en-US" dirty="0" smtClean="0">
              <a:latin typeface="Arial Black" panose="020B0A04020102020204" pitchFamily="34" charset="0"/>
              <a:ea typeface="ＭＳ Ｐゴシック" pitchFamily="34" charset="-128"/>
            </a:endParaRPr>
          </a:p>
        </p:txBody>
      </p:sp>
      <p:sp>
        <p:nvSpPr>
          <p:cNvPr id="41990" name="TextBox 5"/>
          <p:cNvSpPr txBox="1">
            <a:spLocks noChangeArrowheads="1"/>
          </p:cNvSpPr>
          <p:nvPr/>
        </p:nvSpPr>
        <p:spPr bwMode="auto">
          <a:xfrm>
            <a:off x="5105400" y="3657600"/>
            <a:ext cx="3657600" cy="369332"/>
          </a:xfrm>
          <a:prstGeom prst="rect">
            <a:avLst/>
          </a:prstGeom>
          <a:solidFill>
            <a:srgbClr val="FFDC4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dirty="0" smtClean="0">
                <a:cs typeface="Arial" panose="020B0604020202020204" pitchFamily="34" charset="0"/>
              </a:rPr>
              <a:t> </a:t>
            </a:r>
            <a:r>
              <a:rPr lang="en-US" altLang="en-US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ChoiceQuestion</a:t>
            </a:r>
            <a:r>
              <a:rPr lang="en-US" altLang="en-US" sz="1600" dirty="0" err="1" smtClean="0">
                <a:cs typeface="Arial" panose="020B0604020202020204" pitchFamily="34" charset="0"/>
              </a:rPr>
              <a:t>’s</a:t>
            </a:r>
            <a:r>
              <a:rPr lang="en-US" altLang="en-US" sz="1600" dirty="0" smtClean="0">
                <a:cs typeface="Arial" panose="020B0604020202020204" pitchFamily="34" charset="0"/>
              </a:rPr>
              <a:t> 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display</a:t>
            </a:r>
            <a:r>
              <a:rPr lang="en-US" alt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alt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dirty="0" smtClean="0">
                <a:latin typeface="+mn-lt"/>
                <a:cs typeface="Consolas" panose="020B0609020204030204" pitchFamily="49" charset="0"/>
              </a:rPr>
              <a:t>runs</a:t>
            </a:r>
            <a:r>
              <a:rPr lang="en-US" altLang="en-US" dirty="0" smtClean="0">
                <a:cs typeface="Arial" panose="020B0604020202020204" pitchFamily="34" charset="0"/>
              </a:rPr>
              <a:t> </a:t>
            </a:r>
            <a:endParaRPr lang="en-US" altLang="en-US" dirty="0"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C70B0-FB2D-47CB-9D5C-33F5D83D44F0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23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Polymorphism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027FA-825E-4B14-887C-42C87EB1FEDD}" type="datetime1">
              <a:rPr lang="en-US" smtClean="0"/>
              <a:pPr/>
              <a:t>9/15/2020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B0A6-79E1-4721-A158-A52973EFC467}" type="slidenum">
              <a:rPr lang="en-US" altLang="en-US" smtClean="0"/>
              <a:pPr/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946010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940040" cy="725767"/>
          </a:xfrm>
        </p:spPr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Polymorphism (1)</a:t>
            </a:r>
          </a:p>
        </p:txBody>
      </p:sp>
      <p:sp>
        <p:nvSpPr>
          <p:cNvPr id="37892" name="Content Placeholder 2"/>
          <p:cNvSpPr>
            <a:spLocks noGrp="1"/>
          </p:cNvSpPr>
          <p:nvPr>
            <p:ph idx="1"/>
          </p:nvPr>
        </p:nvSpPr>
        <p:spPr>
          <a:xfrm>
            <a:off x="838200" y="1143000"/>
            <a:ext cx="7467600" cy="50292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 smtClean="0"/>
              <a:t>In the previous subclass test run example, in main we pass two </a:t>
            </a:r>
            <a:r>
              <a:rPr lang="en-US" sz="1800" dirty="0" smtClean="0">
                <a:solidFill>
                  <a:srgbClr val="00B050"/>
                </a:solidFill>
                <a:latin typeface="Consolas" pitchFamily="49" charset="0"/>
              </a:rPr>
              <a:t>ChoiceQuestion</a:t>
            </a:r>
            <a:r>
              <a:rPr lang="en-US" sz="2400" dirty="0" smtClean="0"/>
              <a:t> </a:t>
            </a:r>
            <a:r>
              <a:rPr lang="en-US" dirty="0" smtClean="0"/>
              <a:t>objects to the </a:t>
            </a:r>
            <a:r>
              <a:rPr lang="en-US" sz="1800" dirty="0" err="1" smtClean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presentQuestion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/>
              <a:t>method.</a:t>
            </a:r>
          </a:p>
          <a:p>
            <a:pPr>
              <a:spcBef>
                <a:spcPts val="600"/>
              </a:spcBef>
              <a:defRPr/>
            </a:pPr>
            <a:r>
              <a:rPr lang="en-US" dirty="0" smtClean="0"/>
              <a:t>Can we write a general purpose </a:t>
            </a:r>
            <a:r>
              <a:rPr lang="en-US" sz="1800" dirty="0" err="1" smtClean="0">
                <a:latin typeface="Consolas" pitchFamily="49" charset="0"/>
                <a:cs typeface="Consolas" pitchFamily="49" charset="0"/>
              </a:rPr>
              <a:t>presentQuestion</a:t>
            </a: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smtClean="0"/>
              <a:t>method that can display any question type? </a:t>
            </a:r>
          </a:p>
          <a:p>
            <a:pPr lvl="1">
              <a:defRPr/>
            </a:pPr>
            <a:r>
              <a:rPr lang="en-US" dirty="0"/>
              <a:t>With </a:t>
            </a:r>
            <a:r>
              <a:rPr lang="en-US" dirty="0" smtClean="0"/>
              <a:t>polymorphism, </a:t>
            </a:r>
            <a:r>
              <a:rPr lang="en-US" dirty="0"/>
              <a:t>this goal is very easy to </a:t>
            </a:r>
            <a:r>
              <a:rPr lang="en-US" dirty="0" smtClean="0"/>
              <a:t>realize!</a:t>
            </a:r>
          </a:p>
          <a:p>
            <a:pPr>
              <a:spcBef>
                <a:spcPts val="600"/>
              </a:spcBef>
              <a:defRPr/>
            </a:pPr>
            <a:r>
              <a:rPr lang="en-US" dirty="0" smtClean="0"/>
              <a:t>When we have an inherited relationship between classes, we can write a function that works with </a:t>
            </a:r>
            <a:r>
              <a:rPr lang="en-US" u="sng" dirty="0" err="1" smtClean="0"/>
              <a:t>superclass</a:t>
            </a:r>
            <a:r>
              <a:rPr lang="en-US" u="sng" dirty="0" smtClean="0"/>
              <a:t> methods</a:t>
            </a:r>
            <a:r>
              <a:rPr lang="en-US" dirty="0" smtClean="0"/>
              <a:t>:</a:t>
            </a:r>
          </a:p>
          <a:p>
            <a:pPr lvl="1">
              <a:spcBef>
                <a:spcPts val="600"/>
              </a:spcBef>
              <a:defRPr/>
            </a:pPr>
            <a:endParaRPr lang="en-US" dirty="0" smtClean="0"/>
          </a:p>
          <a:p>
            <a:pPr lvl="1">
              <a:spcBef>
                <a:spcPts val="600"/>
              </a:spcBef>
              <a:defRPr/>
            </a:pPr>
            <a:endParaRPr lang="en-US" dirty="0" smtClean="0"/>
          </a:p>
          <a:p>
            <a:pPr lvl="1">
              <a:spcBef>
                <a:spcPts val="600"/>
              </a:spcBef>
              <a:buNone/>
              <a:defRPr/>
            </a:pPr>
            <a:endParaRPr lang="en-US" dirty="0" smtClean="0"/>
          </a:p>
          <a:p>
            <a:pPr lvl="1">
              <a:spcBef>
                <a:spcPts val="1800"/>
              </a:spcBef>
              <a:defRPr/>
            </a:pPr>
            <a:r>
              <a:rPr lang="en-US" dirty="0" smtClean="0"/>
              <a:t>Both </a:t>
            </a:r>
            <a:r>
              <a:rPr lang="en-US" sz="1800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display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smtClean="0"/>
              <a:t>and </a:t>
            </a:r>
            <a:r>
              <a:rPr lang="en-US" sz="1800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checkAnswer</a:t>
            </a:r>
            <a:r>
              <a:rPr lang="en-US" dirty="0" smtClean="0">
                <a:solidFill>
                  <a:srgbClr val="0033CC"/>
                </a:solidFill>
                <a:cs typeface="Consolas" pitchFamily="49" charset="0"/>
              </a:rPr>
              <a:t> </a:t>
            </a:r>
            <a:r>
              <a:rPr lang="en-US" dirty="0" smtClean="0"/>
              <a:t>are methods of the Question </a:t>
            </a:r>
            <a:r>
              <a:rPr lang="en-US" dirty="0" err="1" smtClean="0"/>
              <a:t>superclass</a:t>
            </a:r>
            <a:r>
              <a:rPr lang="en-US" dirty="0" smtClean="0"/>
              <a:t>.</a:t>
            </a:r>
          </a:p>
          <a:p>
            <a:pPr>
              <a:spcBef>
                <a:spcPts val="600"/>
              </a:spcBef>
              <a:defRPr/>
            </a:pPr>
            <a:r>
              <a:rPr lang="en-US" dirty="0" smtClean="0"/>
              <a:t>We can call </a:t>
            </a:r>
            <a:r>
              <a:rPr lang="en-US" sz="1800" dirty="0" err="1" smtClean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presentQuestion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/>
              <a:t>and pass in an object of any subclass of Question.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1600200" y="3505200"/>
            <a:ext cx="6019800" cy="12954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def presentQuestion(q) :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q.display()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response = input("Your answer: ")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print(</a:t>
            </a:r>
            <a:r>
              <a:rPr lang="en-US" dirty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q.checkAnswer(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response</a:t>
            </a:r>
            <a:r>
              <a:rPr lang="en-US" dirty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)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)</a:t>
            </a:r>
            <a:endParaRPr lang="en-US" dirty="0">
              <a:solidFill>
                <a:srgbClr val="00B0F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D269F-0667-42E8-9BA6-E4A172F04E97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25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914400" y="304800"/>
            <a:ext cx="7620000" cy="715962"/>
          </a:xfrm>
        </p:spPr>
        <p:txBody>
          <a:bodyPr>
            <a:no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Polymorphism (2)</a:t>
            </a:r>
          </a:p>
        </p:txBody>
      </p:sp>
      <p:sp>
        <p:nvSpPr>
          <p:cNvPr id="48136" name="Content Placeholder 2"/>
          <p:cNvSpPr>
            <a:spLocks noGrp="1"/>
          </p:cNvSpPr>
          <p:nvPr>
            <p:ph idx="1"/>
          </p:nvPr>
        </p:nvSpPr>
        <p:spPr>
          <a:xfrm>
            <a:off x="838200" y="1143000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en-US" sz="1800" dirty="0" err="1" smtClean="0">
                <a:solidFill>
                  <a:schemeClr val="tx1"/>
                </a:solidFill>
                <a:latin typeface="Consolas" panose="020B0609020204030204" pitchFamily="49" charset="0"/>
                <a:ea typeface="ＭＳ Ｐゴシック" pitchFamily="34" charset="-128"/>
              </a:rPr>
              <a:t>presentQuestion</a:t>
            </a:r>
            <a:r>
              <a:rPr lang="en-US" altLang="en-US" dirty="0" smtClean="0">
                <a:solidFill>
                  <a:srgbClr val="0033CC"/>
                </a:solidFill>
                <a:ea typeface="ＭＳ Ｐゴシック" pitchFamily="34" charset="-128"/>
              </a:rPr>
              <a:t> </a:t>
            </a:r>
            <a:r>
              <a:rPr lang="en-US" altLang="en-US" dirty="0" smtClean="0">
                <a:solidFill>
                  <a:schemeClr val="tx1"/>
                </a:solidFill>
                <a:ea typeface="ＭＳ Ｐゴシック" pitchFamily="34" charset="-128"/>
              </a:rPr>
              <a:t>will</a:t>
            </a:r>
            <a:r>
              <a:rPr lang="en-US" altLang="en-US" dirty="0" smtClean="0">
                <a:solidFill>
                  <a:srgbClr val="0033CC"/>
                </a:solidFill>
                <a:ea typeface="ＭＳ Ｐゴシック" pitchFamily="34" charset="-128"/>
              </a:rPr>
              <a:t> </a:t>
            </a:r>
            <a:r>
              <a:rPr lang="en-US" altLang="en-US" dirty="0" smtClean="0">
                <a:ea typeface="ＭＳ Ｐゴシック" pitchFamily="34" charset="-128"/>
              </a:rPr>
              <a:t>simply call the </a:t>
            </a:r>
            <a:r>
              <a:rPr lang="en-US" altLang="en-US" sz="1800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</a:rPr>
              <a:t>display</a:t>
            </a:r>
            <a:r>
              <a:rPr lang="en-US" altLang="en-US" dirty="0" smtClean="0">
                <a:ea typeface="ＭＳ Ｐゴシック" pitchFamily="34" charset="-128"/>
              </a:rPr>
              <a:t> and </a:t>
            </a:r>
            <a:r>
              <a:rPr lang="en-US" sz="1800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checkAnswer</a:t>
            </a:r>
            <a:r>
              <a:rPr lang="en-US" altLang="en-US" dirty="0" smtClean="0">
                <a:ea typeface="ＭＳ Ｐゴシック" pitchFamily="34" charset="-128"/>
              </a:rPr>
              <a:t> methods of whatever type is passed.</a:t>
            </a:r>
          </a:p>
          <a:p>
            <a:pPr lvl="1"/>
            <a:r>
              <a:rPr lang="en-US" kern="0" dirty="0" smtClean="0"/>
              <a:t>If passed an object of the </a:t>
            </a:r>
            <a:r>
              <a:rPr lang="en-US" sz="1800" kern="0" dirty="0" smtClean="0">
                <a:latin typeface="Consolas" pitchFamily="49" charset="0"/>
                <a:cs typeface="Consolas" pitchFamily="49" charset="0"/>
              </a:rPr>
              <a:t>Question</a:t>
            </a:r>
            <a:r>
              <a:rPr lang="en-US" kern="0" dirty="0" smtClean="0"/>
              <a:t> class: </a:t>
            </a:r>
            <a:r>
              <a:rPr lang="en-US" sz="1800" kern="0" dirty="0" smtClean="0">
                <a:solidFill>
                  <a:srgbClr val="92D050"/>
                </a:solidFill>
                <a:latin typeface="Consolas" pitchFamily="49" charset="0"/>
              </a:rPr>
              <a:t>Question display </a:t>
            </a:r>
            <a:r>
              <a:rPr lang="en-US" kern="0" dirty="0" smtClean="0">
                <a:solidFill>
                  <a:schemeClr val="tx1"/>
                </a:solidFill>
              </a:rPr>
              <a:t>will run.</a:t>
            </a:r>
            <a:endParaRPr lang="en-US" sz="1800" kern="0" dirty="0" smtClean="0">
              <a:solidFill>
                <a:schemeClr val="tx1"/>
              </a:solidFill>
              <a:latin typeface="Consolas" pitchFamily="49" charset="0"/>
            </a:endParaRPr>
          </a:p>
          <a:p>
            <a:pPr lvl="1"/>
            <a:r>
              <a:rPr lang="en-US" kern="0" dirty="0" smtClean="0"/>
              <a:t>If passed an object of the </a:t>
            </a:r>
            <a:r>
              <a:rPr lang="en-US" sz="1800" kern="0" dirty="0" err="1" smtClean="0">
                <a:latin typeface="Consolas" pitchFamily="49" charset="0"/>
                <a:cs typeface="Consolas" pitchFamily="49" charset="0"/>
              </a:rPr>
              <a:t>ChoiceQuestion</a:t>
            </a:r>
            <a:r>
              <a:rPr lang="en-US" kern="0" dirty="0" smtClean="0"/>
              <a:t> class: </a:t>
            </a:r>
            <a:r>
              <a:rPr lang="en-US" sz="1800" kern="0" dirty="0" err="1" smtClean="0">
                <a:solidFill>
                  <a:srgbClr val="00B050"/>
                </a:solidFill>
                <a:latin typeface="Consolas" pitchFamily="49" charset="0"/>
              </a:rPr>
              <a:t>ChoiceQuestion</a:t>
            </a:r>
            <a:r>
              <a:rPr lang="en-US" kern="0" dirty="0" smtClean="0">
                <a:solidFill>
                  <a:srgbClr val="00B050"/>
                </a:solidFill>
                <a:latin typeface="Consolas" pitchFamily="49" charset="0"/>
              </a:rPr>
              <a:t> </a:t>
            </a:r>
            <a:r>
              <a:rPr lang="en-US" sz="1800" kern="0" dirty="0" smtClean="0">
                <a:solidFill>
                  <a:srgbClr val="00B050"/>
                </a:solidFill>
                <a:latin typeface="Consolas" pitchFamily="49" charset="0"/>
              </a:rPr>
              <a:t>display</a:t>
            </a:r>
            <a:r>
              <a:rPr lang="en-US" kern="0" dirty="0" smtClean="0">
                <a:solidFill>
                  <a:srgbClr val="00B050"/>
                </a:solidFill>
              </a:rPr>
              <a:t> </a:t>
            </a:r>
            <a:r>
              <a:rPr lang="en-US" kern="0" dirty="0" smtClean="0">
                <a:solidFill>
                  <a:schemeClr val="tx1"/>
                </a:solidFill>
              </a:rPr>
              <a:t>will run.</a:t>
            </a:r>
          </a:p>
          <a:p>
            <a:pPr lvl="1"/>
            <a:r>
              <a:rPr lang="en-US" kern="0" dirty="0" smtClean="0"/>
              <a:t>If passed an object of the </a:t>
            </a:r>
            <a:r>
              <a:rPr lang="en-US" sz="1800" kern="0" dirty="0" err="1" smtClean="0">
                <a:latin typeface="Consolas" pitchFamily="49" charset="0"/>
                <a:cs typeface="Consolas" pitchFamily="49" charset="0"/>
              </a:rPr>
              <a:t>FreeResponseQuestion</a:t>
            </a:r>
            <a:r>
              <a:rPr lang="en-US" kern="0" dirty="0" smtClean="0"/>
              <a:t> class: </a:t>
            </a:r>
            <a:r>
              <a:rPr lang="en-US" sz="1800" kern="0" dirty="0" err="1" smtClean="0">
                <a:solidFill>
                  <a:srgbClr val="00B050"/>
                </a:solidFill>
                <a:latin typeface="Consolas" pitchFamily="49" charset="0"/>
              </a:rPr>
              <a:t>FreeResponseQuestion</a:t>
            </a:r>
            <a:r>
              <a:rPr lang="en-US" kern="0" dirty="0" smtClean="0">
                <a:solidFill>
                  <a:srgbClr val="00B050"/>
                </a:solidFill>
                <a:latin typeface="Consolas" pitchFamily="49" charset="0"/>
              </a:rPr>
              <a:t> </a:t>
            </a:r>
            <a:r>
              <a:rPr lang="en-US" sz="1800" kern="0" dirty="0" smtClean="0">
                <a:solidFill>
                  <a:srgbClr val="00B050"/>
                </a:solidFill>
                <a:latin typeface="Consolas" pitchFamily="49" charset="0"/>
              </a:rPr>
              <a:t>display</a:t>
            </a:r>
            <a:r>
              <a:rPr lang="en-US" kern="0" dirty="0" smtClean="0">
                <a:solidFill>
                  <a:srgbClr val="00B050"/>
                </a:solidFill>
              </a:rPr>
              <a:t> </a:t>
            </a:r>
            <a:r>
              <a:rPr lang="en-US" kern="0" dirty="0" smtClean="0">
                <a:solidFill>
                  <a:schemeClr val="tx1"/>
                </a:solidFill>
              </a:rPr>
              <a:t>will run.</a:t>
            </a:r>
          </a:p>
          <a:p>
            <a:pPr>
              <a:spcBef>
                <a:spcPts val="600"/>
              </a:spcBef>
            </a:pPr>
            <a:r>
              <a:rPr lang="en-US" kern="0" dirty="0" smtClean="0">
                <a:solidFill>
                  <a:schemeClr val="tx1"/>
                </a:solidFill>
              </a:rPr>
              <a:t>The idea that the </a:t>
            </a:r>
            <a:r>
              <a:rPr lang="en-US" altLang="en-US" sz="1800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</a:rPr>
              <a:t>display</a:t>
            </a:r>
            <a:r>
              <a:rPr lang="en-US" altLang="en-US" dirty="0" smtClean="0">
                <a:ea typeface="ＭＳ Ｐゴシック" pitchFamily="34" charset="-128"/>
              </a:rPr>
              <a:t> and </a:t>
            </a:r>
            <a:r>
              <a:rPr lang="en-US" sz="1800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checkAnswer</a:t>
            </a:r>
            <a:r>
              <a:rPr lang="en-US" altLang="en-US" dirty="0" smtClean="0">
                <a:ea typeface="ＭＳ Ｐゴシック" pitchFamily="34" charset="-128"/>
              </a:rPr>
              <a:t> methods will behave differently even though it’s the same </a:t>
            </a:r>
            <a:r>
              <a:rPr lang="en-US" altLang="en-US" sz="1800" dirty="0" err="1" smtClean="0">
                <a:solidFill>
                  <a:schemeClr val="tx1"/>
                </a:solidFill>
                <a:latin typeface="Consolas" panose="020B0609020204030204" pitchFamily="49" charset="0"/>
                <a:ea typeface="ＭＳ Ｐゴシック" pitchFamily="34" charset="-128"/>
              </a:rPr>
              <a:t>presentQuestion</a:t>
            </a:r>
            <a:r>
              <a:rPr lang="en-US" altLang="en-US" dirty="0" smtClean="0">
                <a:solidFill>
                  <a:srgbClr val="0033CC"/>
                </a:solidFill>
                <a:ea typeface="ＭＳ Ｐゴシック" pitchFamily="34" charset="-128"/>
              </a:rPr>
              <a:t> </a:t>
            </a:r>
            <a:r>
              <a:rPr lang="en-US" altLang="en-US" dirty="0" smtClean="0">
                <a:ea typeface="ＭＳ Ｐゴシック" pitchFamily="34" charset="-128"/>
              </a:rPr>
              <a:t>function that’s running is called </a:t>
            </a:r>
            <a:r>
              <a:rPr lang="en-US" altLang="en-US" b="1" dirty="0" smtClean="0">
                <a:solidFill>
                  <a:schemeClr val="tx1"/>
                </a:solidFill>
                <a:ea typeface="ＭＳ Ｐゴシック" pitchFamily="34" charset="-128"/>
              </a:rPr>
              <a:t>polymorphism</a:t>
            </a:r>
            <a:r>
              <a:rPr lang="en-US" altLang="en-US" dirty="0" smtClean="0">
                <a:ea typeface="ＭＳ Ｐゴシック" pitchFamily="34" charset="-128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en-US" kern="0" dirty="0" smtClean="0">
                <a:solidFill>
                  <a:schemeClr val="tx1"/>
                </a:solidFill>
                <a:ea typeface="ＭＳ Ｐゴシック" pitchFamily="34" charset="-128"/>
              </a:rPr>
              <a:t>Polymorphism means multiple forms, and the </a:t>
            </a:r>
            <a:r>
              <a:rPr lang="en-US" altLang="en-US" sz="1800" dirty="0" err="1" smtClean="0">
                <a:solidFill>
                  <a:schemeClr val="tx1"/>
                </a:solidFill>
                <a:latin typeface="Consolas" panose="020B0609020204030204" pitchFamily="49" charset="0"/>
                <a:ea typeface="ＭＳ Ｐゴシック" pitchFamily="34" charset="-128"/>
              </a:rPr>
              <a:t>presentQuestion</a:t>
            </a:r>
            <a:r>
              <a:rPr lang="en-US" altLang="en-US" dirty="0" smtClean="0">
                <a:solidFill>
                  <a:srgbClr val="0033CC"/>
                </a:solidFill>
                <a:ea typeface="ＭＳ Ｐゴシック" pitchFamily="34" charset="-128"/>
              </a:rPr>
              <a:t> </a:t>
            </a:r>
            <a:r>
              <a:rPr lang="en-US" altLang="en-US" dirty="0" smtClean="0">
                <a:solidFill>
                  <a:schemeClr val="tx1"/>
                </a:solidFill>
                <a:ea typeface="ＭＳ Ｐゴシック" pitchFamily="34" charset="-128"/>
              </a:rPr>
              <a:t>function seems like it can take on different forms of the subclasses.</a:t>
            </a:r>
            <a:endParaRPr lang="en-US" kern="0" dirty="0" smtClean="0">
              <a:solidFill>
                <a:schemeClr val="tx1"/>
              </a:solidFill>
            </a:endParaRPr>
          </a:p>
          <a:p>
            <a:pPr lvl="1"/>
            <a:endParaRPr lang="en-US" kern="0" dirty="0" smtClean="0">
              <a:solidFill>
                <a:schemeClr val="tx1"/>
              </a:solidFill>
              <a:latin typeface="Consolas" pitchFamily="49" charset="0"/>
            </a:endParaRPr>
          </a:p>
          <a:p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D07A-8023-4B5D-978F-B7B86533F196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26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How Does Polymorphism 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143000"/>
            <a:ext cx="7543801" cy="4876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 smtClean="0"/>
              <a:t>Polymorphism works because method calls </a:t>
            </a:r>
            <a:r>
              <a:rPr lang="en-US" i="1" dirty="0" smtClean="0"/>
              <a:t>are determined by the type of the actual object </a:t>
            </a:r>
            <a:r>
              <a:rPr lang="en-US" dirty="0" smtClean="0"/>
              <a:t>during runtime, not at compile time.</a:t>
            </a:r>
          </a:p>
          <a:p>
            <a:pPr lvl="1">
              <a:defRPr/>
            </a:pPr>
            <a:r>
              <a:rPr lang="en-US" dirty="0" smtClean="0"/>
              <a:t>This is called </a:t>
            </a:r>
            <a:r>
              <a:rPr lang="en-US" i="1" dirty="0" smtClean="0"/>
              <a:t>dynamic binding </a:t>
            </a:r>
            <a:r>
              <a:rPr lang="en-US" dirty="0" smtClean="0"/>
              <a:t>or</a:t>
            </a:r>
            <a:r>
              <a:rPr lang="en-US" i="1" dirty="0" smtClean="0"/>
              <a:t> late binding.</a:t>
            </a:r>
          </a:p>
          <a:p>
            <a:pPr>
              <a:defRPr/>
            </a:pPr>
            <a:r>
              <a:rPr lang="en-US" dirty="0" smtClean="0"/>
              <a:t> Polymorphism works only under these conditions:</a:t>
            </a:r>
          </a:p>
          <a:p>
            <a:pPr lvl="1">
              <a:spcBef>
                <a:spcPts val="0"/>
              </a:spcBef>
              <a:defRPr/>
            </a:pPr>
            <a:r>
              <a:rPr lang="en-US" dirty="0" smtClean="0"/>
              <a:t>The objects involved are part of an inheritance hierarchy.</a:t>
            </a:r>
          </a:p>
          <a:p>
            <a:pPr lvl="1">
              <a:spcBef>
                <a:spcPts val="0"/>
              </a:spcBef>
              <a:defRPr/>
            </a:pPr>
            <a:r>
              <a:rPr lang="en-US" dirty="0" smtClean="0"/>
              <a:t>The general function that uses polymorphism (such as the </a:t>
            </a:r>
            <a:r>
              <a:rPr lang="en-US" altLang="en-US" sz="1800" dirty="0" err="1" smtClean="0">
                <a:solidFill>
                  <a:schemeClr val="tx1"/>
                </a:solidFill>
                <a:latin typeface="Consolas" panose="020B0609020204030204" pitchFamily="49" charset="0"/>
                <a:ea typeface="ＭＳ Ｐゴシック" pitchFamily="34" charset="-128"/>
              </a:rPr>
              <a:t>presentQuestion</a:t>
            </a:r>
            <a:r>
              <a:rPr lang="en-US" altLang="en-US" dirty="0" smtClean="0">
                <a:solidFill>
                  <a:schemeClr val="tx1"/>
                </a:solidFill>
                <a:ea typeface="ＭＳ Ｐゴシック" pitchFamily="34" charset="-128"/>
              </a:rPr>
              <a:t> function)</a:t>
            </a:r>
            <a:r>
              <a:rPr lang="en-US" dirty="0" smtClean="0"/>
              <a:t> calls methods of the </a:t>
            </a:r>
            <a:r>
              <a:rPr lang="en-US" dirty="0" err="1" smtClean="0"/>
              <a:t>superclass</a:t>
            </a:r>
            <a:r>
              <a:rPr lang="en-US" dirty="0" smtClean="0"/>
              <a:t> only, not methods of any subclass.</a:t>
            </a:r>
          </a:p>
          <a:p>
            <a:pPr lvl="1">
              <a:spcBef>
                <a:spcPts val="0"/>
              </a:spcBef>
              <a:defRPr/>
            </a:pPr>
            <a:r>
              <a:rPr lang="en-US" dirty="0" smtClean="0"/>
              <a:t>The subclasses must override the methods of the </a:t>
            </a:r>
            <a:r>
              <a:rPr lang="en-US" dirty="0" err="1" smtClean="0"/>
              <a:t>superclass</a:t>
            </a:r>
            <a:r>
              <a:rPr lang="en-US" dirty="0" smtClean="0"/>
              <a:t> that are being called in the general function.</a:t>
            </a:r>
          </a:p>
          <a:p>
            <a:pPr>
              <a:defRPr/>
            </a:pPr>
            <a:r>
              <a:rPr lang="en-US" dirty="0" smtClean="0"/>
              <a:t>Polymorphism makes programs </a:t>
            </a:r>
            <a:r>
              <a:rPr lang="en-US" i="1" dirty="0" smtClean="0"/>
              <a:t>easily extensible. </a:t>
            </a:r>
            <a:r>
              <a:rPr lang="en-US" dirty="0" smtClean="0"/>
              <a:t>As our application requires more types of quiz questions, we simply create more subclasses with the </a:t>
            </a:r>
            <a:r>
              <a:rPr lang="en-US" altLang="en-US" sz="1800" dirty="0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</a:rPr>
              <a:t>display</a:t>
            </a:r>
            <a:r>
              <a:rPr lang="en-US" altLang="en-US" dirty="0" smtClean="0">
                <a:ea typeface="ＭＳ Ｐゴシック" pitchFamily="34" charset="-128"/>
              </a:rPr>
              <a:t> and </a:t>
            </a:r>
            <a:r>
              <a:rPr lang="en-US" sz="1800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checkAnswer</a:t>
            </a:r>
            <a:r>
              <a:rPr lang="en-US" altLang="en-US" dirty="0" smtClean="0">
                <a:ea typeface="ＭＳ Ｐゴシック" pitchFamily="34" charset="-128"/>
              </a:rPr>
              <a:t> methods.  We don’t have to modify the </a:t>
            </a:r>
            <a:r>
              <a:rPr lang="en-US" altLang="en-US" sz="1800" dirty="0" err="1" smtClean="0">
                <a:solidFill>
                  <a:schemeClr val="tx1"/>
                </a:solidFill>
                <a:latin typeface="Consolas" panose="020B0609020204030204" pitchFamily="49" charset="0"/>
                <a:ea typeface="ＭＳ Ｐゴシック" pitchFamily="34" charset="-128"/>
              </a:rPr>
              <a:t>presentQuestion</a:t>
            </a:r>
            <a:r>
              <a:rPr lang="en-US" altLang="en-US" dirty="0" smtClean="0">
                <a:solidFill>
                  <a:srgbClr val="0033CC"/>
                </a:solidFill>
                <a:ea typeface="ＭＳ Ｐゴシック" pitchFamily="34" charset="-128"/>
              </a:rPr>
              <a:t> </a:t>
            </a:r>
            <a:r>
              <a:rPr lang="en-US" altLang="en-US" dirty="0" smtClean="0">
                <a:solidFill>
                  <a:schemeClr val="tx1"/>
                </a:solidFill>
                <a:ea typeface="ＭＳ Ｐゴシック" pitchFamily="34" charset="-128"/>
              </a:rPr>
              <a:t>method or any method that uses polymorphism.</a:t>
            </a:r>
            <a:endParaRPr lang="en-US" dirty="0" smtClean="0">
              <a:solidFill>
                <a:schemeClr val="tx1"/>
              </a:solidFill>
            </a:endParaRPr>
          </a:p>
          <a:p>
            <a:pPr>
              <a:defRPr/>
            </a:pP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D11A0-BBC9-4ECE-AC92-84DF5959F38B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27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 Check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027FA-825E-4B14-887C-42C87EB1FEDD}" type="datetime1">
              <a:rPr lang="en-US" smtClean="0"/>
              <a:pPr/>
              <a:t>9/15/2020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B0A6-79E1-4721-A158-A52973EFC467}" type="slidenum">
              <a:rPr lang="en-US" altLang="en-US" smtClean="0"/>
              <a:pPr/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946010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975359" y="1143000"/>
            <a:ext cx="7543801" cy="487849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defRPr/>
            </a:pPr>
            <a:r>
              <a:rPr lang="en-US" dirty="0" smtClean="0"/>
              <a:t>We have learned that the </a:t>
            </a:r>
            <a:r>
              <a:rPr lang="en-US" sz="1800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dirty="0" smtClean="0">
                <a:solidFill>
                  <a:schemeClr val="tx1"/>
                </a:solidFill>
                <a:cs typeface="Consolas" pitchFamily="49" charset="0"/>
              </a:rPr>
              <a:t> function returns the type of an object:</a:t>
            </a:r>
          </a:p>
          <a:p>
            <a:pPr fontAlgn="auto">
              <a:spcBef>
                <a:spcPts val="600"/>
              </a:spcBef>
              <a:defRPr/>
            </a:pPr>
            <a:endParaRPr lang="en-US" dirty="0" smtClean="0">
              <a:solidFill>
                <a:schemeClr val="tx1"/>
              </a:solidFill>
              <a:cs typeface="Consolas" pitchFamily="49" charset="0"/>
            </a:endParaRPr>
          </a:p>
          <a:p>
            <a:pPr fontAlgn="auto">
              <a:spcBef>
                <a:spcPts val="600"/>
              </a:spcBef>
              <a:defRPr/>
            </a:pPr>
            <a:endParaRPr lang="en-US" dirty="0" smtClean="0">
              <a:solidFill>
                <a:schemeClr val="tx1"/>
              </a:solidFill>
              <a:cs typeface="Consolas" pitchFamily="49" charset="0"/>
            </a:endParaRPr>
          </a:p>
          <a:p>
            <a:pPr fontAlgn="auto">
              <a:spcBef>
                <a:spcPts val="600"/>
              </a:spcBef>
              <a:defRPr/>
            </a:pPr>
            <a:r>
              <a:rPr lang="en-US" dirty="0" smtClean="0">
                <a:solidFill>
                  <a:schemeClr val="tx1"/>
                </a:solidFill>
                <a:cs typeface="Consolas" pitchFamily="49" charset="0"/>
              </a:rPr>
              <a:t>We can do the same with an object of a user-defined class:</a:t>
            </a:r>
          </a:p>
          <a:p>
            <a:pPr fontAlgn="auto">
              <a:spcBef>
                <a:spcPts val="600"/>
              </a:spcBef>
              <a:defRPr/>
            </a:pPr>
            <a:endParaRPr lang="en-US" dirty="0" smtClean="0">
              <a:solidFill>
                <a:schemeClr val="tx1"/>
              </a:solidFill>
              <a:cs typeface="Consolas" pitchFamily="49" charset="0"/>
            </a:endParaRPr>
          </a:p>
          <a:p>
            <a:pPr fontAlgn="auto">
              <a:spcBef>
                <a:spcPts val="600"/>
              </a:spcBef>
              <a:defRPr/>
            </a:pPr>
            <a:endParaRPr lang="en-US" dirty="0" smtClean="0">
              <a:solidFill>
                <a:schemeClr val="tx1"/>
              </a:solidFill>
              <a:cs typeface="Consolas" pitchFamily="49" charset="0"/>
            </a:endParaRPr>
          </a:p>
          <a:p>
            <a:pPr fontAlgn="auto">
              <a:spcBef>
                <a:spcPts val="600"/>
              </a:spcBef>
              <a:defRPr/>
            </a:pPr>
            <a:endParaRPr lang="en-US" dirty="0" smtClean="0">
              <a:solidFill>
                <a:schemeClr val="tx1"/>
              </a:solidFill>
              <a:cs typeface="Consolas" pitchFamily="49" charset="0"/>
            </a:endParaRPr>
          </a:p>
          <a:p>
            <a:pPr fontAlgn="auto">
              <a:spcBef>
                <a:spcPts val="600"/>
              </a:spcBef>
              <a:defRPr/>
            </a:pPr>
            <a:r>
              <a:rPr lang="en-US" dirty="0" smtClean="0">
                <a:solidFill>
                  <a:schemeClr val="tx1"/>
                </a:solidFill>
                <a:cs typeface="Consolas" pitchFamily="49" charset="0"/>
              </a:rPr>
              <a:t>The </a:t>
            </a:r>
            <a:r>
              <a:rPr lang="en-US" sz="1800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dirty="0" smtClean="0">
                <a:solidFill>
                  <a:schemeClr val="tx1"/>
                </a:solidFill>
                <a:cs typeface="Consolas" pitchFamily="49" charset="0"/>
              </a:rPr>
              <a:t> function is useful to see the exact data type of an object, but it’s not as useful when the object is from a subclass of an inheritance hierarch.</a:t>
            </a:r>
          </a:p>
          <a:p>
            <a:pPr fontAlgn="auto">
              <a:spcBef>
                <a:spcPts val="600"/>
              </a:spcBef>
              <a:defRPr/>
            </a:pPr>
            <a:r>
              <a:rPr lang="en-US" dirty="0" smtClean="0">
                <a:solidFill>
                  <a:schemeClr val="tx1"/>
                </a:solidFill>
                <a:cs typeface="Consolas" pitchFamily="49" charset="0"/>
              </a:rPr>
              <a:t>Note that </a:t>
            </a:r>
            <a:r>
              <a:rPr lang="en-US" sz="1800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type(Q1)</a:t>
            </a:r>
            <a:r>
              <a:rPr lang="en-US" sz="1800" dirty="0" smtClean="0">
                <a:solidFill>
                  <a:schemeClr val="tx1"/>
                </a:solidFill>
                <a:cs typeface="Consolas" pitchFamily="49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cs typeface="Consolas" pitchFamily="49" charset="0"/>
              </a:rPr>
              <a:t>above returns the type </a:t>
            </a:r>
            <a:r>
              <a:rPr lang="en-US" dirty="0" err="1" smtClean="0">
                <a:solidFill>
                  <a:schemeClr val="tx1"/>
                </a:solidFill>
                <a:cs typeface="Consolas" pitchFamily="49" charset="0"/>
              </a:rPr>
              <a:t>ChoiceQuestion</a:t>
            </a:r>
            <a:r>
              <a:rPr lang="en-US" dirty="0" smtClean="0">
                <a:solidFill>
                  <a:schemeClr val="tx1"/>
                </a:solidFill>
                <a:cs typeface="Consolas" pitchFamily="49" charset="0"/>
              </a:rPr>
              <a:t>, which is correct. </a:t>
            </a:r>
          </a:p>
          <a:p>
            <a:pPr lvl="1" fontAlgn="auto">
              <a:spcBef>
                <a:spcPts val="0"/>
              </a:spcBef>
              <a:defRPr/>
            </a:pPr>
            <a:r>
              <a:rPr lang="en-US" dirty="0" smtClean="0">
                <a:solidFill>
                  <a:schemeClr val="tx1"/>
                </a:solidFill>
                <a:cs typeface="Consolas" pitchFamily="49" charset="0"/>
              </a:rPr>
              <a:t>But Q1 ‘is a’ Question type also, due to inheritance.</a:t>
            </a:r>
          </a:p>
          <a:p>
            <a:pPr lvl="1" fontAlgn="auto">
              <a:spcBef>
                <a:spcPts val="0"/>
              </a:spcBef>
              <a:defRPr/>
            </a:pPr>
            <a:r>
              <a:rPr lang="en-US" dirty="0" smtClean="0">
                <a:solidFill>
                  <a:schemeClr val="tx1"/>
                </a:solidFill>
                <a:cs typeface="Consolas" pitchFamily="49" charset="0"/>
              </a:rPr>
              <a:t>We cannot tell that Q1 is also type Question by using </a:t>
            </a:r>
            <a:r>
              <a:rPr lang="en-US" dirty="0" smtClean="0">
                <a:solidFill>
                  <a:srgbClr val="0033CC"/>
                </a:solidFill>
                <a:cs typeface="Consolas" pitchFamily="49" charset="0"/>
              </a:rPr>
              <a:t>type.</a:t>
            </a:r>
            <a:endParaRPr lang="en-US" dirty="0" smtClean="0">
              <a:solidFill>
                <a:schemeClr val="tx1"/>
              </a:solidFill>
              <a:cs typeface="Consolas" pitchFamily="49" charset="0"/>
            </a:endParaRPr>
          </a:p>
        </p:txBody>
      </p:sp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Type of an Object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969B3-AF74-41A6-B5DE-E6DF91843E64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29</a:t>
            </a:fld>
            <a:endParaRPr lang="en-US" alt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2133600" y="1524000"/>
            <a:ext cx="5105400" cy="6858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var1 = 5</a:t>
            </a:r>
          </a:p>
          <a:p>
            <a:pPr>
              <a:defRPr/>
            </a:pP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type(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var1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)   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# returns: &lt;class '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int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'&gt;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2133600" y="2667000"/>
            <a:ext cx="5105400" cy="9906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Q1 =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ChoiceQuestion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()</a:t>
            </a:r>
          </a:p>
          <a:p>
            <a:pPr>
              <a:defRPr/>
            </a:pP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type(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Q1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)</a:t>
            </a:r>
          </a:p>
          <a:p>
            <a:pPr>
              <a:defRPr/>
            </a:pP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# returns: &lt;class '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ChoiceQuestion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'&gt;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smtClean="0">
                <a:ea typeface="ＭＳ Ｐゴシック" pitchFamily="34" charset="-128"/>
              </a:rPr>
              <a:t>A Vehicle Class Hierarchy</a:t>
            </a:r>
          </a:p>
        </p:txBody>
      </p:sp>
      <p:sp>
        <p:nvSpPr>
          <p:cNvPr id="14339" name="Content Placeholder 9"/>
          <p:cNvSpPr>
            <a:spLocks noGrp="1"/>
          </p:cNvSpPr>
          <p:nvPr>
            <p:ph idx="1"/>
          </p:nvPr>
        </p:nvSpPr>
        <p:spPr>
          <a:xfrm>
            <a:off x="1066800" y="1489640"/>
            <a:ext cx="2819400" cy="4225360"/>
          </a:xfrm>
        </p:spPr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General</a:t>
            </a:r>
          </a:p>
          <a:p>
            <a:endParaRPr lang="en-US" altLang="en-US" dirty="0" smtClean="0">
              <a:solidFill>
                <a:srgbClr val="0033CC"/>
              </a:solidFill>
              <a:ea typeface="ＭＳ Ｐゴシック" pitchFamily="34" charset="-128"/>
            </a:endParaRPr>
          </a:p>
          <a:p>
            <a:pPr>
              <a:buNone/>
            </a:pPr>
            <a:endParaRPr lang="en-US" altLang="en-US" dirty="0" smtClean="0">
              <a:solidFill>
                <a:srgbClr val="0033CC"/>
              </a:solidFill>
              <a:ea typeface="ＭＳ Ｐゴシック" pitchFamily="34" charset="-128"/>
            </a:endParaRPr>
          </a:p>
          <a:p>
            <a:pPr>
              <a:spcBef>
                <a:spcPts val="1800"/>
              </a:spcBef>
            </a:pPr>
            <a:r>
              <a:rPr lang="en-US" altLang="en-US" dirty="0" smtClean="0">
                <a:ea typeface="ＭＳ Ｐゴシック" pitchFamily="34" charset="-128"/>
              </a:rPr>
              <a:t>Specialized</a:t>
            </a:r>
          </a:p>
          <a:p>
            <a:endParaRPr lang="en-US" altLang="en-US" dirty="0" smtClean="0">
              <a:ea typeface="ＭＳ Ｐゴシック" pitchFamily="34" charset="-128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buNone/>
            </a:pPr>
            <a:endParaRPr lang="en-US" altLang="en-US" dirty="0" smtClean="0">
              <a:ea typeface="ＭＳ Ｐゴシック" pitchFamily="34" charset="-128"/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altLang="en-US" dirty="0" smtClean="0">
                <a:ea typeface="ＭＳ Ｐゴシック" pitchFamily="34" charset="-128"/>
              </a:rPr>
              <a:t>Even more specialized</a:t>
            </a:r>
          </a:p>
        </p:txBody>
      </p:sp>
      <p:pic>
        <p:nvPicPr>
          <p:cNvPr id="14342" name="Picture 1" descr="bjlo_ch09_vehicles.pd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24200" y="1371600"/>
            <a:ext cx="5303838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248A-FD67-42D5-8D85-5E3B67615F77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975359" y="1143000"/>
            <a:ext cx="7543801" cy="487849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defRPr/>
            </a:pPr>
            <a:r>
              <a:rPr lang="en-US" dirty="0" smtClean="0"/>
              <a:t>To check whether an object is a particular data type, Python provides the </a:t>
            </a:r>
            <a:r>
              <a:rPr lang="en-US" sz="1800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isinstance</a:t>
            </a:r>
            <a:r>
              <a:rPr lang="en-US" dirty="0" smtClean="0">
                <a:solidFill>
                  <a:srgbClr val="0033CC"/>
                </a:solidFill>
                <a:cs typeface="Consolas" pitchFamily="49" charset="0"/>
              </a:rPr>
              <a:t> </a:t>
            </a:r>
            <a:r>
              <a:rPr lang="en-US" dirty="0" smtClean="0"/>
              <a:t>function. </a:t>
            </a:r>
          </a:p>
          <a:p>
            <a:pPr fontAlgn="auto">
              <a:spcBef>
                <a:spcPts val="600"/>
              </a:spcBef>
              <a:defRPr/>
            </a:pPr>
            <a:r>
              <a:rPr lang="en-US" sz="1800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isinstance</a:t>
            </a:r>
            <a:r>
              <a:rPr lang="en-US" dirty="0" smtClean="0">
                <a:solidFill>
                  <a:schemeClr val="tx1"/>
                </a:solidFill>
                <a:cs typeface="Consolas" pitchFamily="49" charset="0"/>
              </a:rPr>
              <a:t> accepts two input: the object reference and the type we want to check. It returns a </a:t>
            </a:r>
            <a:r>
              <a:rPr lang="en-US" dirty="0" err="1" smtClean="0">
                <a:solidFill>
                  <a:schemeClr val="tx1"/>
                </a:solidFill>
                <a:cs typeface="Consolas" pitchFamily="49" charset="0"/>
              </a:rPr>
              <a:t>boolean</a:t>
            </a:r>
            <a:r>
              <a:rPr lang="en-US" dirty="0" smtClean="0">
                <a:solidFill>
                  <a:schemeClr val="tx1"/>
                </a:solidFill>
                <a:cs typeface="Consolas" pitchFamily="49" charset="0"/>
              </a:rPr>
              <a:t> to indicate if there is a match.</a:t>
            </a:r>
            <a:endParaRPr lang="en-US" dirty="0" smtClean="0">
              <a:solidFill>
                <a:schemeClr val="tx1"/>
              </a:solidFill>
            </a:endParaRPr>
          </a:p>
          <a:p>
            <a:pPr fontAlgn="auto">
              <a:spcBef>
                <a:spcPts val="600"/>
              </a:spcBef>
              <a:defRPr/>
            </a:pPr>
            <a:r>
              <a:rPr lang="en-US" dirty="0" smtClean="0"/>
              <a:t>For example, the function call:</a:t>
            </a:r>
            <a:br>
              <a:rPr lang="en-US" dirty="0" smtClean="0"/>
            </a:br>
            <a:r>
              <a:rPr lang="en-US" dirty="0" smtClean="0"/>
              <a:t>returns True</a:t>
            </a:r>
          </a:p>
          <a:p>
            <a:pPr fontAlgn="auto">
              <a:spcBef>
                <a:spcPts val="600"/>
              </a:spcBef>
              <a:defRPr/>
            </a:pPr>
            <a:r>
              <a:rPr lang="en-US" dirty="0" smtClean="0"/>
              <a:t>But </a:t>
            </a:r>
            <a:r>
              <a:rPr lang="en-US" sz="1800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isinstance</a:t>
            </a:r>
            <a:r>
              <a:rPr lang="en-US" dirty="0" smtClean="0">
                <a:solidFill>
                  <a:srgbClr val="0033CC"/>
                </a:solidFill>
              </a:rPr>
              <a:t> </a:t>
            </a:r>
            <a:r>
              <a:rPr lang="en-US" dirty="0" smtClean="0"/>
              <a:t>can also be used to determine if an object is an instance of a </a:t>
            </a:r>
            <a:r>
              <a:rPr lang="en-US" dirty="0" err="1" smtClean="0"/>
              <a:t>superclass</a:t>
            </a:r>
            <a:r>
              <a:rPr lang="en-US" dirty="0" smtClean="0"/>
              <a:t>. </a:t>
            </a:r>
          </a:p>
          <a:p>
            <a:pPr fontAlgn="auto">
              <a:spcBef>
                <a:spcPts val="600"/>
              </a:spcBef>
              <a:defRPr/>
            </a:pPr>
            <a:r>
              <a:rPr lang="en-US" dirty="0" smtClean="0"/>
              <a:t>The function call:</a:t>
            </a:r>
            <a:br>
              <a:rPr lang="en-US" dirty="0" smtClean="0"/>
            </a:br>
            <a:r>
              <a:rPr lang="en-US" dirty="0" smtClean="0"/>
              <a:t>also returns True</a:t>
            </a:r>
          </a:p>
          <a:p>
            <a:pPr fontAlgn="auto">
              <a:spcBef>
                <a:spcPts val="600"/>
              </a:spcBef>
              <a:defRPr/>
            </a:pPr>
            <a:endParaRPr lang="en-US" dirty="0" smtClean="0"/>
          </a:p>
          <a:p>
            <a:pPr fontAlgn="auto">
              <a:defRPr/>
            </a:pPr>
            <a:endParaRPr lang="en-US" dirty="0" smtClean="0"/>
          </a:p>
        </p:txBody>
      </p:sp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Checking Type of an Object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495800" y="2438400"/>
            <a:ext cx="4038600" cy="3429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isinstance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Q1,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ChoiceQuestion</a:t>
            </a:r>
            <a:r>
              <a:rPr lang="en-US" dirty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969B3-AF74-41A6-B5DE-E6DF91843E64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30</a:t>
            </a:fld>
            <a:endParaRPr lang="en-US" alt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3124200" y="3733800"/>
            <a:ext cx="3429000" cy="3429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isinstance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Q1,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Question</a:t>
            </a:r>
            <a:r>
              <a:rPr lang="en-US" dirty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Use of </a:t>
            </a:r>
            <a:r>
              <a:rPr lang="en-US" altLang="en-US" sz="3600" dirty="0" err="1" smtClean="0">
                <a:latin typeface="Consolas" panose="020B0609020204030204" pitchFamily="49" charset="0"/>
                <a:ea typeface="ＭＳ Ｐゴシック" pitchFamily="34" charset="-128"/>
                <a:cs typeface="Consolas" panose="020B0609020204030204" pitchFamily="49" charset="0"/>
              </a:rPr>
              <a:t>isinstance</a:t>
            </a:r>
            <a:r>
              <a:rPr lang="en-US" altLang="en-US" dirty="0" smtClean="0">
                <a:ea typeface="ＭＳ Ｐゴシック" pitchFamily="34" charset="-128"/>
                <a:cs typeface="Consolas" panose="020B0609020204030204" pitchFamily="49" charset="0"/>
              </a:rPr>
              <a:t> (1)</a:t>
            </a:r>
          </a:p>
        </p:txBody>
      </p:sp>
      <p:sp>
        <p:nvSpPr>
          <p:cNvPr id="54275" name="Content Placeholder 2"/>
          <p:cNvSpPr>
            <a:spLocks noGrp="1"/>
          </p:cNvSpPr>
          <p:nvPr>
            <p:ph idx="1"/>
          </p:nvPr>
        </p:nvSpPr>
        <p:spPr>
          <a:xfrm>
            <a:off x="822959" y="1143000"/>
            <a:ext cx="7543801" cy="4726094"/>
          </a:xfrm>
        </p:spPr>
        <p:txBody>
          <a:bodyPr/>
          <a:lstStyle/>
          <a:p>
            <a:pPr marL="342900" lvl="1" indent="-342900">
              <a:buSzPct val="100000"/>
            </a:pPr>
            <a:r>
              <a:rPr lang="en-US" altLang="en-US" dirty="0" smtClean="0">
                <a:ea typeface="ＭＳ Ｐゴシック" pitchFamily="34" charset="-128"/>
              </a:rPr>
              <a:t>A common use of the </a:t>
            </a:r>
            <a:r>
              <a:rPr lang="en-US" altLang="en-US" sz="1800" dirty="0" err="1" smtClean="0">
                <a:solidFill>
                  <a:srgbClr val="0033CC"/>
                </a:solidFill>
                <a:latin typeface="Consolas" panose="020B0609020204030204" pitchFamily="49" charset="0"/>
                <a:ea typeface="ＭＳ Ｐゴシック" pitchFamily="34" charset="-128"/>
                <a:cs typeface="Consolas" panose="020B0609020204030204" pitchFamily="49" charset="0"/>
              </a:rPr>
              <a:t>isinstance</a:t>
            </a:r>
            <a:r>
              <a:rPr lang="en-US" altLang="en-US" dirty="0" smtClean="0">
                <a:ea typeface="ＭＳ Ｐゴシック" pitchFamily="34" charset="-128"/>
              </a:rPr>
              <a:t>  function is to verify that the arguments passed to a function or method are of the correct type.</a:t>
            </a:r>
          </a:p>
          <a:p>
            <a:pPr marL="342900" lvl="1" indent="-342900">
              <a:buSzPct val="100000"/>
            </a:pPr>
            <a:endParaRPr lang="en-US" altLang="en-US" dirty="0" smtClean="0">
              <a:ea typeface="ＭＳ Ｐゴシック" pitchFamily="34" charset="-128"/>
            </a:endParaRPr>
          </a:p>
          <a:p>
            <a:pPr marL="342900" lvl="1" indent="-342900">
              <a:buSzPct val="100000"/>
            </a:pPr>
            <a:endParaRPr lang="en-US" altLang="en-US" dirty="0" smtClean="0">
              <a:ea typeface="ＭＳ Ｐゴシック" pitchFamily="34" charset="-128"/>
            </a:endParaRPr>
          </a:p>
          <a:p>
            <a:pPr marL="342900" lvl="1" indent="-342900">
              <a:buSzPct val="100000"/>
            </a:pPr>
            <a:endParaRPr lang="en-US" altLang="en-US" dirty="0" smtClean="0">
              <a:ea typeface="ＭＳ Ｐゴシック" pitchFamily="34" charset="-128"/>
            </a:endParaRPr>
          </a:p>
          <a:p>
            <a:pPr marL="342900" lvl="1" indent="-342900">
              <a:buSzPct val="100000"/>
            </a:pPr>
            <a:endParaRPr lang="en-US" altLang="en-US" dirty="0" smtClean="0">
              <a:ea typeface="ＭＳ Ｐゴシック" pitchFamily="34" charset="-128"/>
            </a:endParaRPr>
          </a:p>
          <a:p>
            <a:pPr marL="342900" lvl="1" indent="-342900">
              <a:buSzPct val="100000"/>
              <a:buNone/>
            </a:pPr>
            <a:r>
              <a:rPr lang="en-US" altLang="en-US" dirty="0" smtClean="0">
                <a:ea typeface="ＭＳ Ｐゴシック" pitchFamily="34" charset="-128"/>
              </a:rPr>
              <a:t>      </a:t>
            </a:r>
          </a:p>
          <a:p>
            <a:pPr marL="342900" lvl="1" indent="-342900">
              <a:buSzPct val="100000"/>
              <a:buNone/>
            </a:pPr>
            <a:r>
              <a:rPr lang="en-US" altLang="en-US" dirty="0" smtClean="0">
                <a:ea typeface="ＭＳ Ｐゴシック" pitchFamily="34" charset="-128"/>
              </a:rPr>
              <a:t>	Or, in the constructor of the Fraction class in the last module</a:t>
            </a:r>
          </a:p>
          <a:p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1143000" y="1828800"/>
            <a:ext cx="7162800" cy="15240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def presentQuestion(q) :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if not isintance(q, Question) :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 raise TypeError("The argument is not a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Question 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   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              or one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of its subclasses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.")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# otherwise, work with the Question q ...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5705-8930-495B-B613-FF8664B706E4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31</a:t>
            </a:fld>
            <a:endParaRPr lang="en-US" alt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1143000" y="3886200"/>
            <a:ext cx="7162800" cy="20574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>
              <a:buFont typeface="Wingdings" pitchFamily="2" charset="2"/>
              <a:buNone/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def _</a:t>
            </a:r>
            <a:r>
              <a:rPr lang="en-US" spc="-7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_init_</a:t>
            </a:r>
            <a:r>
              <a:rPr lang="en-US" spc="-7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_(self, numerator, denominator) :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if (not </a:t>
            </a:r>
            <a:r>
              <a:rPr lang="en-US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isinstance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(numerator, </a:t>
            </a:r>
            <a:r>
              <a:rPr lang="en-US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) or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        not </a:t>
            </a:r>
            <a:r>
              <a:rPr lang="en-US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isinstance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(denominator, </a:t>
            </a:r>
            <a:r>
              <a:rPr lang="en-US" dirty="0" err="1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dirty="0" smtClean="0">
                <a:solidFill>
                  <a:srgbClr val="0033CC"/>
                </a:solidFill>
                <a:latin typeface="Consolas" pitchFamily="49" charset="0"/>
                <a:cs typeface="Consolas" pitchFamily="49" charset="0"/>
              </a:rPr>
              <a:t>))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: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 raise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TypeError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("The numerator and denominator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                      must be integers.")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kern="0" dirty="0" smtClean="0">
                <a:latin typeface="Consolas" pitchFamily="49" charset="0"/>
                <a:cs typeface="Consolas" pitchFamily="49" charset="0"/>
              </a:rPr>
              <a:t>    # otherwise, work with the integer numerator and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kern="0" dirty="0" smtClean="0">
                <a:latin typeface="Consolas" pitchFamily="49" charset="0"/>
                <a:cs typeface="Consolas" pitchFamily="49" charset="0"/>
              </a:rPr>
              <a:t>    # denominator ...</a:t>
            </a:r>
            <a:endParaRPr lang="en-US" kern="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Use of </a:t>
            </a:r>
            <a:r>
              <a:rPr lang="en-US" altLang="en-US" sz="3600" dirty="0" err="1" smtClean="0">
                <a:latin typeface="Consolas" panose="020B0609020204030204" pitchFamily="49" charset="0"/>
                <a:ea typeface="ＭＳ Ｐゴシック" pitchFamily="34" charset="-128"/>
                <a:cs typeface="Consolas" panose="020B0609020204030204" pitchFamily="49" charset="0"/>
              </a:rPr>
              <a:t>isinstance</a:t>
            </a:r>
            <a:r>
              <a:rPr lang="en-US" altLang="en-US" dirty="0" smtClean="0">
                <a:ea typeface="ＭＳ Ｐゴシック" pitchFamily="34" charset="-128"/>
                <a:cs typeface="Consolas" panose="020B0609020204030204" pitchFamily="49" charset="0"/>
              </a:rPr>
              <a:t> (2)</a:t>
            </a: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58371" name="Content Placeholder 2"/>
          <p:cNvSpPr>
            <a:spLocks noGrp="1"/>
          </p:cNvSpPr>
          <p:nvPr>
            <p:ph idx="1"/>
          </p:nvPr>
        </p:nvSpPr>
        <p:spPr>
          <a:xfrm>
            <a:off x="685800" y="1143000"/>
            <a:ext cx="7696201" cy="762000"/>
          </a:xfrm>
        </p:spPr>
        <p:txBody>
          <a:bodyPr/>
          <a:lstStyle/>
          <a:p>
            <a:pPr lvl="1"/>
            <a:r>
              <a:rPr lang="en-US" altLang="en-US" dirty="0" smtClean="0">
                <a:ea typeface="ＭＳ Ｐゴシック" pitchFamily="34" charset="-128"/>
              </a:rPr>
              <a:t>For objects in an inheritance hierarchy, it is a bad idea to check for a specific subclass type in order to implement specific behavior: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1143000" y="1752600"/>
            <a:ext cx="6096000" cy="17526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if isinstance(q, ChoiceQuestion)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:        </a:t>
            </a:r>
            <a:endParaRPr lang="en-US" dirty="0">
              <a:solidFill>
                <a:srgbClr val="00B0F0"/>
              </a:solidFill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# Do the task the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ChoiceQuestion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way</a:t>
            </a:r>
            <a:endParaRPr lang="en-US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elif isinstance(q,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FreeResponseQuestion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) :</a:t>
            </a:r>
          </a:p>
          <a:p>
            <a:pPr>
              <a:defRPr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# Do the task the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FreeResponseQuestion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way</a:t>
            </a:r>
          </a:p>
          <a:p>
            <a:pPr>
              <a:defRPr/>
            </a:pPr>
            <a:r>
              <a:rPr lang="en-US" dirty="0" err="1" smtClean="0">
                <a:latin typeface="Consolas" pitchFamily="49" charset="0"/>
                <a:cs typeface="Consolas" pitchFamily="49" charset="0"/>
              </a:rPr>
              <a:t>elif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isinstance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(q,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NumericQuestion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) :   </a:t>
            </a:r>
            <a:br>
              <a:rPr lang="en-US" dirty="0" smtClean="0">
                <a:latin typeface="Consolas" pitchFamily="49" charset="0"/>
                <a:cs typeface="Consolas" pitchFamily="49" charset="0"/>
              </a:rPr>
            </a:br>
            <a:r>
              <a:rPr lang="en-US" dirty="0" smtClean="0">
                <a:latin typeface="Consolas" pitchFamily="49" charset="0"/>
                <a:cs typeface="Consolas" pitchFamily="49" charset="0"/>
              </a:rPr>
              <a:t>    ...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81210-288C-4FB8-B4EB-C2FB1D6F3107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32</a:t>
            </a:fld>
            <a:endParaRPr lang="en-US" alt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762000" y="3581400"/>
            <a:ext cx="7696201" cy="6858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fontAlgn="auto"/>
            <a:r>
              <a:rPr lang="en-US" altLang="en-US" dirty="0" smtClean="0">
                <a:ea typeface="ＭＳ Ｐゴシック" pitchFamily="34" charset="-128"/>
              </a:rPr>
              <a:t>If a new subclass such as </a:t>
            </a:r>
            <a:r>
              <a:rPr lang="en-US" altLang="en-US" sz="1800" dirty="0" err="1" smtClean="0">
                <a:latin typeface="Consolas" pitchFamily="49" charset="0"/>
                <a:ea typeface="ＭＳ Ｐゴシック" pitchFamily="34" charset="-128"/>
                <a:cs typeface="Consolas" pitchFamily="49" charset="0"/>
              </a:rPr>
              <a:t>FillInQuestion</a:t>
            </a:r>
            <a:r>
              <a:rPr lang="en-US" altLang="en-US" dirty="0" smtClean="0">
                <a:ea typeface="ＭＳ Ｐゴシック" pitchFamily="34" charset="-128"/>
              </a:rPr>
              <a:t> is added, then we need to add another case to all places in the program that have a type test!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762000" y="4191000"/>
            <a:ext cx="7848600" cy="6858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457200" marR="0" lvl="1" indent="-22860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ＭＳ Ｐゴシック" pitchFamily="34" charset="-128"/>
                <a:cs typeface="+mn-cs"/>
              </a:rPr>
              <a:t>Instead </a:t>
            </a:r>
            <a:r>
              <a:rPr lang="en-US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we only need to check that an object is an instance of the </a:t>
            </a:r>
            <a:r>
              <a:rPr lang="en-US" alt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superclass</a:t>
            </a:r>
            <a:r>
              <a:rPr lang="en-US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, and then we </a:t>
            </a:r>
            <a:r>
              <a:rPr kumimoji="0" lang="en-US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ＭＳ Ｐゴシック" pitchFamily="34" charset="-128"/>
                <a:cs typeface="+mn-cs"/>
              </a:rPr>
              <a:t>use polymorphism: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 bwMode="auto">
          <a:xfrm>
            <a:off x="914400" y="4876800"/>
            <a:ext cx="7848600" cy="9144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if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isinstance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(q, Question) :   # if it’s any type of question </a:t>
            </a:r>
          </a:p>
          <a:p>
            <a:pPr>
              <a:defRPr/>
            </a:pPr>
            <a:r>
              <a:rPr lang="en-US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dirty="0" err="1" smtClean="0">
                <a:latin typeface="Consolas" pitchFamily="49" charset="0"/>
                <a:cs typeface="Consolas" pitchFamily="49" charset="0"/>
              </a:rPr>
              <a:t>q.doTheTask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()   # polymorphism will cause the correct</a:t>
            </a:r>
            <a:br>
              <a:rPr lang="en-US" dirty="0" smtClean="0">
                <a:latin typeface="Consolas" pitchFamily="49" charset="0"/>
                <a:cs typeface="Consolas" pitchFamily="49" charset="0"/>
              </a:rPr>
            </a:br>
            <a:r>
              <a:rPr lang="en-US" dirty="0" smtClean="0">
                <a:latin typeface="Consolas" pitchFamily="49" charset="0"/>
                <a:cs typeface="Consolas" pitchFamily="49" charset="0"/>
              </a:rPr>
              <a:t>                   # subclass task to run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81800" y="1981200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Bad idea!</a:t>
            </a:r>
            <a:endParaRPr 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Content Placeholder 8"/>
          <p:cNvSpPr>
            <a:spLocks noGrp="1"/>
          </p:cNvSpPr>
          <p:nvPr>
            <p:ph idx="1"/>
          </p:nvPr>
        </p:nvSpPr>
        <p:spPr>
          <a:xfrm>
            <a:off x="3526972" y="2557306"/>
            <a:ext cx="2569027" cy="58280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End of Chapter 10 Notes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00C8C-6F1C-465C-BE21-FD68BEE193CB}" type="datetime1">
              <a:rPr lang="en-US" smtClean="0"/>
              <a:pPr/>
              <a:t>9/15/2020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/>
          <a:lstStyle/>
          <a:p>
            <a:fld id="{10AC2DB3-9000-4EC8-B97E-74B7B115971C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00064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>
          <a:xfrm>
            <a:off x="762000" y="286604"/>
            <a:ext cx="7604760" cy="725767"/>
          </a:xfrm>
        </p:spPr>
        <p:txBody>
          <a:bodyPr/>
          <a:lstStyle/>
          <a:p>
            <a:r>
              <a:rPr lang="en-US" altLang="en-US" sz="3600" dirty="0" smtClean="0">
                <a:ea typeface="ＭＳ Ｐゴシック" pitchFamily="34" charset="-128"/>
              </a:rPr>
              <a:t>The Substitution Principle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>
          <a:xfrm>
            <a:off x="838200" y="1143000"/>
            <a:ext cx="7178041" cy="1411994"/>
          </a:xfrm>
        </p:spPr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The subclass is a type of 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: Car “</a:t>
            </a:r>
            <a:r>
              <a:rPr lang="en-US" altLang="ja-JP" b="1" dirty="0" smtClean="0">
                <a:ea typeface="ＭＳ Ｐゴシック" pitchFamily="34" charset="-128"/>
              </a:rPr>
              <a:t>is-a</a:t>
            </a:r>
            <a:r>
              <a:rPr lang="en-US" altLang="ja-JP" dirty="0" smtClean="0">
                <a:ea typeface="ＭＳ Ｐゴシック" pitchFamily="34" charset="-128"/>
              </a:rPr>
              <a:t>” Vehicle.</a:t>
            </a:r>
          </a:p>
          <a:p>
            <a:pPr marL="461963" lvl="1" indent="-231775" eaLnBrk="0" hangingPunct="0">
              <a:spcBef>
                <a:spcPts val="0"/>
              </a:spcBef>
              <a:spcAft>
                <a:spcPts val="0"/>
              </a:spcAft>
              <a:buSzPct val="100000"/>
              <a:defRPr/>
            </a:pPr>
            <a:r>
              <a:rPr lang="en-US" kern="0" dirty="0"/>
              <a:t>Car shares common traits with </a:t>
            </a:r>
            <a:r>
              <a:rPr lang="en-US" kern="0" dirty="0" smtClean="0"/>
              <a:t>Vehicle.</a:t>
            </a:r>
            <a:endParaRPr lang="en-US" kern="0" dirty="0"/>
          </a:p>
          <a:p>
            <a:pPr marL="461963" lvl="1" indent="-231775" eaLnBrk="0" hangingPunct="0">
              <a:spcBef>
                <a:spcPts val="0"/>
              </a:spcBef>
              <a:buSzPct val="100000"/>
              <a:defRPr/>
            </a:pPr>
            <a:r>
              <a:rPr lang="en-US" kern="0" dirty="0" smtClean="0"/>
              <a:t>We can </a:t>
            </a:r>
            <a:r>
              <a:rPr lang="en-US" kern="0" dirty="0"/>
              <a:t>substitute a Car object in an algorithm that expects a Vehicle </a:t>
            </a:r>
            <a:r>
              <a:rPr lang="en-US" kern="0" dirty="0" smtClean="0"/>
              <a:t>object.</a:t>
            </a:r>
            <a:endParaRPr lang="en-US" kern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5F9A5-6CB6-4024-939B-00AAC534B446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sp>
        <p:nvSpPr>
          <p:cNvPr id="15364" name="TextBox 6"/>
          <p:cNvSpPr txBox="1">
            <a:spLocks noChangeArrowheads="1"/>
          </p:cNvSpPr>
          <p:nvPr/>
        </p:nvSpPr>
        <p:spPr bwMode="auto">
          <a:xfrm>
            <a:off x="685800" y="3810000"/>
            <a:ext cx="5410200" cy="224676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9pPr>
          </a:lstStyle>
          <a:p>
            <a:pPr marL="182880" indent="-182880" eaLnBrk="1" hangingPunct="1">
              <a:buFont typeface="Arial" pitchFamily="34" charset="0"/>
              <a:buChar char="•"/>
            </a:pPr>
            <a:r>
              <a:rPr lang="en-US" altLang="en-US" sz="2000" dirty="0">
                <a:latin typeface="+mn-lt"/>
                <a:cs typeface="Arial" panose="020B0604020202020204" pitchFamily="34" charset="0"/>
              </a:rPr>
              <a:t>The </a:t>
            </a:r>
            <a:r>
              <a:rPr lang="en-US" altLang="en-US" sz="2000" dirty="0" smtClean="0">
                <a:latin typeface="+mn-lt"/>
                <a:cs typeface="Arial" panose="020B0604020202020204" pitchFamily="34" charset="0"/>
              </a:rPr>
              <a:t>‘</a:t>
            </a:r>
            <a:r>
              <a:rPr lang="en-US" altLang="ja-JP" sz="2000" b="1" dirty="0" smtClean="0">
                <a:latin typeface="+mn-lt"/>
                <a:cs typeface="Arial" panose="020B0604020202020204" pitchFamily="34" charset="0"/>
              </a:rPr>
              <a:t>is-a</a:t>
            </a:r>
            <a:r>
              <a:rPr lang="en-US" altLang="ja-JP" sz="2000" dirty="0" smtClean="0">
                <a:latin typeface="+mn-lt"/>
                <a:cs typeface="Arial" panose="020B0604020202020204" pitchFamily="34" charset="0"/>
              </a:rPr>
              <a:t>’ </a:t>
            </a:r>
            <a:r>
              <a:rPr lang="en-US" altLang="ja-JP" sz="2000" dirty="0">
                <a:latin typeface="+mn-lt"/>
                <a:cs typeface="Arial" panose="020B0604020202020204" pitchFamily="34" charset="0"/>
              </a:rPr>
              <a:t>relationship is represented by an arrow in a class </a:t>
            </a:r>
            <a:r>
              <a:rPr lang="en-US" altLang="ja-JP" sz="2000" dirty="0" smtClean="0">
                <a:latin typeface="+mn-lt"/>
                <a:cs typeface="Arial" panose="020B0604020202020204" pitchFamily="34" charset="0"/>
              </a:rPr>
              <a:t>diagram.</a:t>
            </a:r>
          </a:p>
          <a:p>
            <a:pPr marL="182880" indent="-182880" eaLnBrk="1" hangingPunct="1">
              <a:buFont typeface="Arial" pitchFamily="34" charset="0"/>
              <a:buChar char="•"/>
            </a:pPr>
            <a:r>
              <a:rPr lang="en-US" altLang="ja-JP" sz="2000" dirty="0" smtClean="0">
                <a:latin typeface="+mn-lt"/>
                <a:cs typeface="Arial" panose="020B0604020202020204" pitchFamily="34" charset="0"/>
              </a:rPr>
              <a:t>It means </a:t>
            </a:r>
            <a:r>
              <a:rPr lang="en-US" altLang="ja-JP" sz="2000" dirty="0">
                <a:latin typeface="+mn-lt"/>
                <a:cs typeface="Arial" panose="020B0604020202020204" pitchFamily="34" charset="0"/>
              </a:rPr>
              <a:t>that </a:t>
            </a:r>
            <a:r>
              <a:rPr lang="en-US" altLang="ja-JP" sz="2000" dirty="0" smtClean="0">
                <a:latin typeface="+mn-lt"/>
                <a:cs typeface="Arial" panose="020B0604020202020204" pitchFamily="34" charset="0"/>
              </a:rPr>
              <a:t>an object of the subclass </a:t>
            </a:r>
            <a:r>
              <a:rPr lang="en-US" altLang="ja-JP" sz="2000" dirty="0">
                <a:latin typeface="+mn-lt"/>
                <a:cs typeface="Arial" panose="020B0604020202020204" pitchFamily="34" charset="0"/>
              </a:rPr>
              <a:t>can behave as an object of the </a:t>
            </a:r>
            <a:r>
              <a:rPr lang="en-US" altLang="ja-JP" sz="2000" dirty="0" err="1">
                <a:latin typeface="+mn-lt"/>
                <a:cs typeface="Arial" panose="020B0604020202020204" pitchFamily="34" charset="0"/>
              </a:rPr>
              <a:t>superclass</a:t>
            </a:r>
            <a:r>
              <a:rPr lang="en-US" altLang="ja-JP" sz="2000" dirty="0" smtClean="0">
                <a:latin typeface="+mn-lt"/>
                <a:cs typeface="Arial" panose="020B0604020202020204" pitchFamily="34" charset="0"/>
              </a:rPr>
              <a:t>.</a:t>
            </a:r>
          </a:p>
          <a:p>
            <a:pPr marL="182880" indent="-182880" eaLnBrk="1" hangingPunct="1">
              <a:buFont typeface="Arial" pitchFamily="34" charset="0"/>
              <a:buChar char="•"/>
            </a:pPr>
            <a:r>
              <a:rPr lang="en-US" altLang="en-US" sz="2000" dirty="0" smtClean="0">
                <a:latin typeface="+mn-lt"/>
                <a:cs typeface="Arial" panose="020B0604020202020204" pitchFamily="34" charset="0"/>
              </a:rPr>
              <a:t>But the reverse is not true: a </a:t>
            </a:r>
            <a:r>
              <a:rPr lang="en-US" altLang="en-US" sz="2000" dirty="0" err="1" smtClean="0">
                <a:latin typeface="+mn-lt"/>
                <a:cs typeface="Arial" panose="020B0604020202020204" pitchFamily="34" charset="0"/>
              </a:rPr>
              <a:t>superclass</a:t>
            </a:r>
            <a:r>
              <a:rPr lang="en-US" altLang="en-US" sz="2000" dirty="0" smtClean="0">
                <a:latin typeface="+mn-lt"/>
                <a:cs typeface="Arial" panose="020B0604020202020204" pitchFamily="34" charset="0"/>
              </a:rPr>
              <a:t> object does not have all the characteristics of the subclass object.</a:t>
            </a:r>
            <a:endParaRPr lang="en-US" altLang="en-US" sz="2000" dirty="0">
              <a:latin typeface="+mn-lt"/>
              <a:cs typeface="Arial" panose="020B0604020202020204" pitchFamily="34" charset="0"/>
            </a:endParaRPr>
          </a:p>
        </p:txBody>
      </p:sp>
      <p:pic>
        <p:nvPicPr>
          <p:cNvPr id="13322" name="Picture 1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832"/>
          <a:stretch>
            <a:fillRect/>
          </a:stretch>
        </p:blipFill>
        <p:spPr bwMode="auto">
          <a:xfrm>
            <a:off x="6248400" y="3810000"/>
            <a:ext cx="1676400" cy="2324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7162800" y="4724400"/>
            <a:ext cx="6254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altLang="en-US" sz="2000" b="1" dirty="0">
                <a:cs typeface="Arial" panose="020B0604020202020204" pitchFamily="34" charset="0"/>
              </a:rPr>
              <a:t>is-a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1447800" y="2362200"/>
            <a:ext cx="6324600" cy="129540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blurRad="50800" dist="38100" dir="18900000" algn="b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0" hangingPunct="0">
              <a:buClr>
                <a:srgbClr val="835E01"/>
              </a:buClr>
              <a:buSzPct val="60000"/>
              <a:defRPr/>
            </a:pPr>
            <a:r>
              <a:rPr lang="en-US" kern="0" dirty="0" err="1" smtClean="0">
                <a:latin typeface="Consolas" pitchFamily="49" charset="0"/>
              </a:rPr>
              <a:t>myVehicle</a:t>
            </a:r>
            <a:r>
              <a:rPr lang="en-US" kern="0" dirty="0" smtClean="0">
                <a:latin typeface="Consolas" pitchFamily="49" charset="0"/>
              </a:rPr>
              <a:t> = Vehicle(. . .)   </a:t>
            </a:r>
          </a:p>
          <a:p>
            <a:pPr marL="342900" indent="-342900" eaLnBrk="0" hangingPunct="0">
              <a:buClr>
                <a:srgbClr val="835E01"/>
              </a:buClr>
              <a:buSzPct val="60000"/>
              <a:defRPr/>
            </a:pPr>
            <a:r>
              <a:rPr lang="en-US" kern="0" dirty="0" err="1" smtClean="0">
                <a:latin typeface="Consolas" pitchFamily="49" charset="0"/>
              </a:rPr>
              <a:t>printVehicle</a:t>
            </a:r>
            <a:r>
              <a:rPr lang="en-US" kern="0" dirty="0" smtClean="0">
                <a:latin typeface="Consolas" pitchFamily="49" charset="0"/>
              </a:rPr>
              <a:t>(</a:t>
            </a:r>
            <a:r>
              <a:rPr lang="en-US" kern="0" dirty="0" err="1" smtClean="0">
                <a:latin typeface="Consolas" pitchFamily="49" charset="0"/>
              </a:rPr>
              <a:t>myVehicle</a:t>
            </a:r>
            <a:r>
              <a:rPr lang="en-US" kern="0" dirty="0" smtClean="0">
                <a:latin typeface="Consolas" pitchFamily="49" charset="0"/>
              </a:rPr>
              <a:t>)     # works with Vehicle</a:t>
            </a:r>
          </a:p>
          <a:p>
            <a:pPr marL="342900" indent="-342900" eaLnBrk="0" hangingPunct="0">
              <a:spcBef>
                <a:spcPts val="600"/>
              </a:spcBef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 err="1" smtClean="0">
                <a:latin typeface="Consolas" pitchFamily="49" charset="0"/>
              </a:rPr>
              <a:t>myCar</a:t>
            </a:r>
            <a:r>
              <a:rPr lang="en-US" kern="0" dirty="0" smtClean="0">
                <a:latin typeface="Consolas" pitchFamily="49" charset="0"/>
              </a:rPr>
              <a:t> </a:t>
            </a:r>
            <a:r>
              <a:rPr lang="en-US" kern="0" dirty="0">
                <a:latin typeface="Consolas" pitchFamily="49" charset="0"/>
              </a:rPr>
              <a:t>= Car(. . .)</a:t>
            </a:r>
          </a:p>
          <a:p>
            <a:pPr marL="342900" indent="-342900" eaLnBrk="0" hangingPunct="0">
              <a:buClr>
                <a:srgbClr val="835E01"/>
              </a:buClr>
              <a:buSzPct val="60000"/>
              <a:buFont typeface="Wingdings" pitchFamily="2" charset="2"/>
              <a:buNone/>
              <a:defRPr/>
            </a:pPr>
            <a:r>
              <a:rPr lang="en-US" kern="0" dirty="0" err="1" smtClean="0">
                <a:latin typeface="Consolas" pitchFamily="49" charset="0"/>
              </a:rPr>
              <a:t>printVehicle</a:t>
            </a:r>
            <a:r>
              <a:rPr lang="en-US" kern="0" dirty="0" smtClean="0">
                <a:latin typeface="Consolas" pitchFamily="49" charset="0"/>
              </a:rPr>
              <a:t>(</a:t>
            </a:r>
            <a:r>
              <a:rPr lang="en-US" kern="0" dirty="0" err="1" smtClean="0">
                <a:latin typeface="Consolas" pitchFamily="49" charset="0"/>
              </a:rPr>
              <a:t>myCar</a:t>
            </a:r>
            <a:r>
              <a:rPr lang="en-US" kern="0" dirty="0" smtClean="0">
                <a:latin typeface="Consolas" pitchFamily="49" charset="0"/>
              </a:rPr>
              <a:t>)   # therefore works with Car</a:t>
            </a:r>
            <a:endParaRPr lang="en-US" b="1" kern="0" dirty="0">
              <a:latin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itle 1"/>
          <p:cNvSpPr>
            <a:spLocks noGrp="1"/>
          </p:cNvSpPr>
          <p:nvPr>
            <p:ph type="title"/>
          </p:nvPr>
        </p:nvSpPr>
        <p:spPr>
          <a:xfrm>
            <a:off x="762000" y="286604"/>
            <a:ext cx="7604760" cy="725767"/>
          </a:xfrm>
        </p:spPr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Using Inheritance</a:t>
            </a:r>
          </a:p>
        </p:txBody>
      </p:sp>
      <p:sp>
        <p:nvSpPr>
          <p:cNvPr id="20482" name="Content Placeholder 2"/>
          <p:cNvSpPr>
            <a:spLocks noGrp="1"/>
          </p:cNvSpPr>
          <p:nvPr>
            <p:ph idx="1"/>
          </p:nvPr>
        </p:nvSpPr>
        <p:spPr>
          <a:xfrm>
            <a:off x="762001" y="1143000"/>
            <a:ext cx="7604760" cy="5105400"/>
          </a:xfrm>
        </p:spPr>
        <p:txBody>
          <a:bodyPr>
            <a:normAutofit/>
          </a:bodyPr>
          <a:lstStyle/>
          <a:p>
            <a:pPr>
              <a:spcBef>
                <a:spcPts val="200"/>
              </a:spcBef>
            </a:pPr>
            <a:r>
              <a:rPr lang="en-US" altLang="en-US" dirty="0" smtClean="0">
                <a:ea typeface="ＭＳ Ｐゴシック" pitchFamily="34" charset="-128"/>
              </a:rPr>
              <a:t>Be careful not to overuse inheritance:</a:t>
            </a:r>
          </a:p>
          <a:p>
            <a:pPr lvl="1">
              <a:spcAft>
                <a:spcPts val="0"/>
              </a:spcAft>
            </a:pPr>
            <a:r>
              <a:rPr lang="en-US" altLang="en-US" dirty="0" smtClean="0">
                <a:ea typeface="ＭＳ Ｐゴシック" pitchFamily="34" charset="-128"/>
              </a:rPr>
              <a:t>Use one class for differences in </a:t>
            </a:r>
            <a:r>
              <a:rPr lang="en-US" altLang="en-US" i="1" dirty="0" smtClean="0">
                <a:ea typeface="ＭＳ Ｐゴシック" pitchFamily="34" charset="-128"/>
              </a:rPr>
              <a:t>data values</a:t>
            </a:r>
            <a:endParaRPr lang="en-US" altLang="en-US" dirty="0" smtClean="0">
              <a:ea typeface="ＭＳ Ｐゴシック" pitchFamily="34" charset="-128"/>
            </a:endParaRPr>
          </a:p>
          <a:p>
            <a:pPr lvl="1"/>
            <a:r>
              <a:rPr lang="en-US" altLang="en-US" dirty="0" smtClean="0">
                <a:ea typeface="ＭＳ Ｐゴシック" pitchFamily="34" charset="-128"/>
              </a:rPr>
              <a:t>Use inheritance (two classes) for differences in </a:t>
            </a:r>
            <a:r>
              <a:rPr lang="en-US" altLang="en-US" i="1" dirty="0" smtClean="0">
                <a:ea typeface="ＭＳ Ｐゴシック" pitchFamily="34" charset="-128"/>
              </a:rPr>
              <a:t>behavior</a:t>
            </a:r>
          </a:p>
          <a:p>
            <a:pPr>
              <a:spcBef>
                <a:spcPts val="200"/>
              </a:spcBef>
            </a:pPr>
            <a:r>
              <a:rPr lang="en-US" altLang="en-US" dirty="0" smtClean="0">
                <a:ea typeface="ＭＳ Ｐゴシック" pitchFamily="34" charset="-128"/>
              </a:rPr>
              <a:t>If two cars have different fuel efficiency (</a:t>
            </a:r>
            <a:r>
              <a:rPr lang="en-US" altLang="en-US" i="1" dirty="0" smtClean="0">
                <a:ea typeface="ＭＳ Ｐゴシック" pitchFamily="34" charset="-128"/>
              </a:rPr>
              <a:t>data</a:t>
            </a:r>
            <a:r>
              <a:rPr lang="en-US" altLang="en-US" dirty="0" smtClean="0">
                <a:ea typeface="ＭＳ Ｐゴシック" pitchFamily="34" charset="-128"/>
              </a:rPr>
              <a:t>), then the variation can be stored in an instance variable called </a:t>
            </a:r>
            <a:r>
              <a:rPr lang="en-US" sz="1800" kern="0" dirty="0" smtClean="0">
                <a:latin typeface="Consolas" pitchFamily="49" charset="0"/>
              </a:rPr>
              <a:t>MPG</a:t>
            </a:r>
            <a:r>
              <a:rPr lang="en-US" kern="0" dirty="0" smtClean="0"/>
              <a:t> (miles per gallon).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kern="0" dirty="0" smtClean="0"/>
              <a:t>Each of the two cars can be an</a:t>
            </a:r>
            <a:br>
              <a:rPr lang="en-US" kern="0" dirty="0" smtClean="0"/>
            </a:br>
            <a:r>
              <a:rPr lang="en-US" kern="0" dirty="0" smtClean="0"/>
              <a:t>object of the Car class, and each</a:t>
            </a:r>
            <a:br>
              <a:rPr lang="en-US" kern="0" dirty="0" smtClean="0"/>
            </a:br>
            <a:r>
              <a:rPr lang="en-US" kern="0" dirty="0" smtClean="0"/>
              <a:t>can store a different </a:t>
            </a:r>
            <a:r>
              <a:rPr lang="en-US" sz="1800" kern="0" dirty="0" smtClean="0">
                <a:latin typeface="Consolas" pitchFamily="49" charset="0"/>
                <a:cs typeface="Consolas" pitchFamily="49" charset="0"/>
              </a:rPr>
              <a:t>MPG</a:t>
            </a:r>
            <a:r>
              <a:rPr lang="en-US" kern="0" dirty="0" smtClean="0"/>
              <a:t> value.</a:t>
            </a:r>
            <a:endParaRPr lang="en-US" altLang="en-US" dirty="0" smtClean="0">
              <a:ea typeface="ＭＳ Ｐゴシック" pitchFamily="34" charset="-128"/>
            </a:endParaRP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altLang="en-US" dirty="0" smtClean="0">
                <a:ea typeface="ＭＳ Ｐゴシック" pitchFamily="34" charset="-128"/>
              </a:rPr>
              <a:t>On the other hand, if one car has </a:t>
            </a:r>
            <a:br>
              <a:rPr lang="en-US" altLang="en-US" dirty="0" smtClean="0">
                <a:ea typeface="ＭＳ Ｐゴシック" pitchFamily="34" charset="-128"/>
              </a:rPr>
            </a:br>
            <a:r>
              <a:rPr lang="en-US" altLang="en-US" dirty="0" smtClean="0">
                <a:ea typeface="ＭＳ Ｐゴシック" pitchFamily="34" charset="-128"/>
              </a:rPr>
              <a:t>all-wheel-drive capability and the </a:t>
            </a:r>
            <a:br>
              <a:rPr lang="en-US" altLang="en-US" dirty="0" smtClean="0">
                <a:ea typeface="ＭＳ Ｐゴシック" pitchFamily="34" charset="-128"/>
              </a:rPr>
            </a:br>
            <a:r>
              <a:rPr lang="en-US" altLang="en-US" dirty="0" smtClean="0">
                <a:ea typeface="ＭＳ Ｐゴシック" pitchFamily="34" charset="-128"/>
              </a:rPr>
              <a:t>other does not (difference in </a:t>
            </a:r>
            <a:br>
              <a:rPr lang="en-US" altLang="en-US" dirty="0" smtClean="0">
                <a:ea typeface="ＭＳ Ｐゴシック" pitchFamily="34" charset="-128"/>
              </a:rPr>
            </a:br>
            <a:r>
              <a:rPr lang="en-US" altLang="en-US" i="1" dirty="0" smtClean="0">
                <a:ea typeface="ＭＳ Ｐゴシック" pitchFamily="34" charset="-128"/>
              </a:rPr>
              <a:t>behavior</a:t>
            </a:r>
            <a:r>
              <a:rPr lang="en-US" altLang="en-US" dirty="0" smtClean="0">
                <a:ea typeface="ＭＳ Ｐゴシック" pitchFamily="34" charset="-128"/>
              </a:rPr>
              <a:t>), then we use inheritance.</a:t>
            </a:r>
          </a:p>
          <a:p>
            <a:pPr>
              <a:spcBef>
                <a:spcPts val="200"/>
              </a:spcBef>
            </a:pPr>
            <a:r>
              <a:rPr lang="en-US" altLang="en-US" dirty="0" smtClean="0">
                <a:ea typeface="ＭＳ Ｐゴシック" pitchFamily="34" charset="-128"/>
              </a:rPr>
              <a:t>The car with all-wheel-drive is an object of the SUV class, and the car without all-wheel-drive is an object of the Sedan class.</a:t>
            </a:r>
          </a:p>
          <a:p>
            <a:pPr>
              <a:spcBef>
                <a:spcPts val="200"/>
              </a:spcBef>
            </a:pPr>
            <a:r>
              <a:rPr lang="en-US" altLang="en-US" dirty="0" smtClean="0">
                <a:ea typeface="ＭＳ Ｐゴシック" pitchFamily="34" charset="-128"/>
              </a:rPr>
              <a:t>Both cars still share the same data and behavior of the Car class, but they also differ in how they are driven.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447E7-9459-43E4-AC47-C87BCB3C9D0C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grpSp>
        <p:nvGrpSpPr>
          <p:cNvPr id="2" name="Group 9"/>
          <p:cNvGrpSpPr/>
          <p:nvPr/>
        </p:nvGrpSpPr>
        <p:grpSpPr>
          <a:xfrm>
            <a:off x="5105400" y="2819400"/>
            <a:ext cx="2995613" cy="2133600"/>
            <a:chOff x="5715000" y="3598863"/>
            <a:chExt cx="3300413" cy="2344737"/>
          </a:xfrm>
        </p:grpSpPr>
        <p:pic>
          <p:nvPicPr>
            <p:cNvPr id="20488" name="Picture 2" descr="bjlo_ch09_vehicles2.pdf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5000" y="4495800"/>
              <a:ext cx="3300413" cy="1447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489" name="Picture 1" descr="bjlo_ch09_car2.pdf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1800" y="3598863"/>
              <a:ext cx="1066800" cy="8715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The Root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: </a:t>
            </a:r>
            <a:r>
              <a:rPr lang="en-US" altLang="en-US" sz="3600" dirty="0" smtClean="0">
                <a:latin typeface="Consolas" panose="020B0609020204030204" pitchFamily="49" charset="0"/>
                <a:ea typeface="ＭＳ Ｐゴシック" pitchFamily="34" charset="-128"/>
                <a:cs typeface="Consolas" panose="020B0609020204030204" pitchFamily="49" charset="0"/>
              </a:rPr>
              <a:t>object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822959" y="1143000"/>
            <a:ext cx="7543801" cy="4726094"/>
          </a:xfrm>
        </p:spPr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In Python, all data types are classes.</a:t>
            </a:r>
          </a:p>
          <a:p>
            <a:pPr>
              <a:spcBef>
                <a:spcPts val="600"/>
              </a:spcBef>
            </a:pPr>
            <a:r>
              <a:rPr lang="en-US" altLang="en-US" dirty="0" smtClean="0">
                <a:ea typeface="ＭＳ Ｐゴシック" pitchFamily="34" charset="-128"/>
              </a:rPr>
              <a:t>All classes, including user-defined classes, are automatically subclasses of the root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 called </a:t>
            </a:r>
            <a:r>
              <a:rPr lang="en-US" altLang="en-US" sz="1800" dirty="0" smtClean="0">
                <a:latin typeface="Consolas" pitchFamily="49" charset="0"/>
                <a:ea typeface="ＭＳ Ｐゴシック" pitchFamily="34" charset="-128"/>
                <a:cs typeface="Consolas" pitchFamily="49" charset="0"/>
              </a:rPr>
              <a:t>object</a:t>
            </a:r>
            <a:r>
              <a:rPr lang="en-US" altLang="en-US" dirty="0" smtClean="0">
                <a:ea typeface="ＭＳ Ｐゴシック" pitchFamily="34" charset="-128"/>
              </a:rPr>
              <a:t>.</a:t>
            </a:r>
            <a:endParaRPr lang="en-US" altLang="en-US" sz="1800" dirty="0" smtClean="0">
              <a:ea typeface="ＭＳ Ｐゴシック" pitchFamily="34" charset="-128"/>
            </a:endParaRPr>
          </a:p>
        </p:txBody>
      </p:sp>
      <p:pic>
        <p:nvPicPr>
          <p:cNvPr id="2151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14400" y="2286000"/>
            <a:ext cx="7315200" cy="3443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41E-3D26-4FFA-810B-314694592F8E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6</a:t>
            </a:fld>
            <a:endParaRPr lang="en-US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24600" y="4953000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Built-in classes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38600" y="5486400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User-defined classes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162800" y="4572000"/>
            <a:ext cx="304800" cy="3810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6248400" y="4572000"/>
            <a:ext cx="381000" cy="3810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657600" y="4572000"/>
            <a:ext cx="1143000" cy="9144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810000" y="5257800"/>
            <a:ext cx="381000" cy="2286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a Subclass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027FA-825E-4B14-887C-42C87EB1FEDD}" type="datetime1">
              <a:rPr lang="en-US" smtClean="0"/>
              <a:pPr/>
              <a:t>9/15/2020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B0A6-79E1-4721-A158-A52973EFC467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946010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609600" y="286604"/>
            <a:ext cx="7924800" cy="725767"/>
          </a:xfrm>
        </p:spPr>
        <p:txBody>
          <a:bodyPr>
            <a:normAutofit/>
          </a:bodyPr>
          <a:lstStyle/>
          <a:p>
            <a:r>
              <a:rPr lang="en-US" altLang="en-US" dirty="0" smtClean="0">
                <a:ea typeface="ＭＳ Ｐゴシック" pitchFamily="34" charset="-128"/>
              </a:rPr>
              <a:t>Planning 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 and Subclasses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>
          <a:xfrm>
            <a:off x="914400" y="1143000"/>
            <a:ext cx="7239000" cy="5105400"/>
          </a:xfrm>
        </p:spPr>
        <p:txBody>
          <a:bodyPr>
            <a:normAutofit/>
          </a:bodyPr>
          <a:lstStyle/>
          <a:p>
            <a:pPr eaLnBrk="1" hangingPunct="1">
              <a:spcBef>
                <a:spcPts val="600"/>
              </a:spcBef>
            </a:pPr>
            <a:r>
              <a:rPr lang="en-US" altLang="en-US" dirty="0" smtClean="0">
                <a:ea typeface="ＭＳ Ｐゴシック" pitchFamily="34" charset="-128"/>
              </a:rPr>
              <a:t>When we have several classes that share common instance variables and methods, we don’t have to repeat these same instance variables and methods over and over in all the classes.</a:t>
            </a:r>
          </a:p>
          <a:p>
            <a:pPr eaLnBrk="1" hangingPunct="1">
              <a:spcBef>
                <a:spcPts val="600"/>
              </a:spcBef>
            </a:pPr>
            <a:r>
              <a:rPr lang="en-US" altLang="en-US" dirty="0" smtClean="0">
                <a:ea typeface="ＭＳ Ｐゴシック" pitchFamily="34" charset="-128"/>
              </a:rPr>
              <a:t>Instead we create an inheritance hierarchy: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Move all common instance variables and methods into the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.</a:t>
            </a:r>
          </a:p>
          <a:p>
            <a:pPr lvl="1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The instance variables and methods that are left are unique to each subclass.</a:t>
            </a:r>
          </a:p>
          <a:p>
            <a:pPr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Example: we have several types of quiz questions.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ea typeface="ＭＳ Ｐゴシック" pitchFamily="34" charset="-128"/>
              </a:rPr>
              <a:t>Each type share 4 common methods:</a:t>
            </a:r>
          </a:p>
          <a:p>
            <a:pPr marL="914400" lvl="2" indent="-4572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en-US" dirty="0" smtClean="0">
                <a:ea typeface="ＭＳ Ｐゴシック" pitchFamily="34" charset="-128"/>
              </a:rPr>
              <a:t>Set the text for the question</a:t>
            </a:r>
          </a:p>
          <a:p>
            <a:pPr marL="914400" lvl="2" indent="-4572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en-US" dirty="0" smtClean="0">
                <a:ea typeface="ＭＳ Ｐゴシック" pitchFamily="34" charset="-128"/>
              </a:rPr>
              <a:t>Set the text for the answer</a:t>
            </a:r>
          </a:p>
          <a:p>
            <a:pPr marL="914400" lvl="2" indent="-4572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en-US" dirty="0" smtClean="0">
                <a:ea typeface="ＭＳ Ｐゴシック" pitchFamily="34" charset="-128"/>
              </a:rPr>
              <a:t>Display the text of the question</a:t>
            </a:r>
          </a:p>
          <a:p>
            <a:pPr marL="914400" lvl="2" indent="-457200">
              <a:spcBef>
                <a:spcPts val="0"/>
              </a:spcBef>
              <a:buFont typeface="+mj-lt"/>
              <a:buAutoNum type="arabicPeriod"/>
            </a:pPr>
            <a:r>
              <a:rPr lang="en-US" altLang="en-US" dirty="0" smtClean="0">
                <a:ea typeface="ＭＳ Ｐゴシック" pitchFamily="34" charset="-128"/>
              </a:rPr>
              <a:t>Check for correct answer</a:t>
            </a:r>
          </a:p>
          <a:p>
            <a:pPr marL="502920" lvl="1" indent="-274320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We create a Question </a:t>
            </a:r>
            <a:r>
              <a:rPr lang="en-US" altLang="en-US" dirty="0" err="1" smtClean="0">
                <a:ea typeface="ＭＳ Ｐゴシック" pitchFamily="34" charset="-128"/>
              </a:rPr>
              <a:t>superclass</a:t>
            </a:r>
            <a:r>
              <a:rPr lang="en-US" altLang="en-US" dirty="0" smtClean="0">
                <a:ea typeface="ＭＳ Ｐゴシック" pitchFamily="34" charset="-128"/>
              </a:rPr>
              <a:t> with these common methods.</a:t>
            </a:r>
          </a:p>
          <a:p>
            <a:pPr marL="502920" lvl="1" indent="-274320">
              <a:spcBef>
                <a:spcPts val="0"/>
              </a:spcBef>
            </a:pPr>
            <a:r>
              <a:rPr lang="en-US" altLang="en-US" dirty="0" smtClean="0">
                <a:ea typeface="ＭＳ Ｐゴシック" pitchFamily="34" charset="-128"/>
              </a:rPr>
              <a:t>The specific types of questions can be subclasses.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BE4F-E1A4-434D-A85F-B814BA08D027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8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inheritance hierarchy diagram</a:t>
            </a:r>
          </a:p>
          <a:p>
            <a:pPr>
              <a:spcBef>
                <a:spcPts val="600"/>
              </a:spcBef>
            </a:pPr>
            <a:r>
              <a:rPr lang="en-US" dirty="0" smtClean="0"/>
              <a:t>Question is the </a:t>
            </a:r>
            <a:r>
              <a:rPr lang="en-US" dirty="0" err="1" smtClean="0"/>
              <a:t>superclass</a:t>
            </a:r>
            <a:endParaRPr lang="en-US" dirty="0" smtClean="0"/>
          </a:p>
          <a:p>
            <a:pPr>
              <a:spcBef>
                <a:spcPts val="600"/>
              </a:spcBef>
            </a:pPr>
            <a:r>
              <a:rPr lang="en-US" dirty="0" err="1" smtClean="0"/>
              <a:t>FillInQuestion</a:t>
            </a:r>
            <a:r>
              <a:rPr lang="en-US" dirty="0" smtClean="0"/>
              <a:t>, </a:t>
            </a:r>
            <a:r>
              <a:rPr lang="en-US" dirty="0" err="1" smtClean="0"/>
              <a:t>ChoiceQuestion</a:t>
            </a:r>
            <a:r>
              <a:rPr lang="en-US" dirty="0" smtClean="0"/>
              <a:t>, </a:t>
            </a:r>
            <a:r>
              <a:rPr lang="en-US" dirty="0" err="1" smtClean="0"/>
              <a:t>NumericQuestion</a:t>
            </a:r>
            <a:r>
              <a:rPr lang="en-US" dirty="0" smtClean="0"/>
              <a:t>, and </a:t>
            </a:r>
            <a:r>
              <a:rPr lang="en-US" dirty="0" err="1" smtClean="0"/>
              <a:t>FreeResponseQuestion</a:t>
            </a:r>
            <a:r>
              <a:rPr lang="en-US" dirty="0" smtClean="0"/>
              <a:t> are the subclasses.</a:t>
            </a:r>
            <a:endParaRPr lang="en-US" dirty="0"/>
          </a:p>
        </p:txBody>
      </p:sp>
      <p:pic>
        <p:nvPicPr>
          <p:cNvPr id="16386" name="Picture 2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057400" y="2743200"/>
            <a:ext cx="5445125" cy="3214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ea typeface="ＭＳ Ｐゴシック" pitchFamily="34" charset="-128"/>
              </a:rPr>
              <a:t>Example: Quiz Question Hierarchy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9F8C2-4B32-4E1C-856A-BF6A83ABF869}" type="datetime1">
              <a:rPr lang="en-US" altLang="en-US" smtClean="0"/>
              <a:pPr/>
              <a:t>9/15/2020</a:t>
            </a:fld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B9AB3-CF6F-46D9-B671-FD0008AB421B}" type="slidenum">
              <a:rPr lang="en-US" altLang="en-US" smtClean="0"/>
              <a:pPr/>
              <a:t>9</a:t>
            </a:fld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MC Presentation">
  <a:themeElements>
    <a:clrScheme name="Custom 1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FFFF00"/>
      </a:accent1>
      <a:accent2>
        <a:srgbClr val="000000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MC Presentation" id="{348D5CB8-6E9A-4E29-B8D9-1CF8AF11B647}" vid="{C72B6EE1-40A5-45FC-8346-91740359B3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RMC Presentation</Template>
  <TotalTime>11666</TotalTime>
  <Words>2267</Words>
  <Application>Microsoft Office PowerPoint</Application>
  <PresentationFormat>On-screen Show (4:3)</PresentationFormat>
  <Paragraphs>335</Paragraphs>
  <Slides>33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RMC Presentation</vt:lpstr>
      <vt:lpstr>Chapter Ten</vt:lpstr>
      <vt:lpstr>Inheritance Hierarchy</vt:lpstr>
      <vt:lpstr>A Vehicle Class Hierarchy</vt:lpstr>
      <vt:lpstr>The Substitution Principle</vt:lpstr>
      <vt:lpstr>Using Inheritance</vt:lpstr>
      <vt:lpstr>The Root Superclass: object</vt:lpstr>
      <vt:lpstr>Defining a Subclass</vt:lpstr>
      <vt:lpstr>Planning the Superclass and Subclasses</vt:lpstr>
      <vt:lpstr>Example: Quiz Question Hierarchy</vt:lpstr>
      <vt:lpstr>Example: Question Superclass (1)</vt:lpstr>
      <vt:lpstr>Example: Question Superclass (2)</vt:lpstr>
      <vt:lpstr>Example: Question Class Test Run</vt:lpstr>
      <vt:lpstr>Inheriting from the Superclass</vt:lpstr>
      <vt:lpstr>Defining a Subclass</vt:lpstr>
      <vt:lpstr>Attributes of the Subclass</vt:lpstr>
      <vt:lpstr>The Subclass Constructor (1)</vt:lpstr>
      <vt:lpstr>The Subclass Constructor (2)</vt:lpstr>
      <vt:lpstr>Calling the Superclass Constructor</vt:lpstr>
      <vt:lpstr>Implementing New Methods</vt:lpstr>
      <vt:lpstr>Overriding Superclass Methods</vt:lpstr>
      <vt:lpstr>Example: Overriding Superclass Method</vt:lpstr>
      <vt:lpstr>Example: Subclass Test Run</vt:lpstr>
      <vt:lpstr>Example: Subclass Test Run</vt:lpstr>
      <vt:lpstr>Polymorphism</vt:lpstr>
      <vt:lpstr>Polymorphism (1)</vt:lpstr>
      <vt:lpstr>Polymorphism (2)</vt:lpstr>
      <vt:lpstr>How Does Polymorphism Work?</vt:lpstr>
      <vt:lpstr>Data Type Check</vt:lpstr>
      <vt:lpstr>Type of an Object</vt:lpstr>
      <vt:lpstr>Checking Type of an Object</vt:lpstr>
      <vt:lpstr>Use of isinstance (1)</vt:lpstr>
      <vt:lpstr>Use of isinstance (2)</vt:lpstr>
      <vt:lpstr>Slide 33</vt:lpstr>
    </vt:vector>
  </TitlesOfParts>
  <Company>Technetrain.com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9:  Inheritance and Interfaces</dc:title>
  <dc:subject>Java for Everyone 2e</dc:subject>
  <dc:creator>James Tam</dc:creator>
  <dc:description>Based on bjlo_ch09_8</dc:description>
  <cp:lastModifiedBy>Clare</cp:lastModifiedBy>
  <cp:revision>494</cp:revision>
  <dcterms:created xsi:type="dcterms:W3CDTF">2007-02-01T21:32:19Z</dcterms:created>
  <dcterms:modified xsi:type="dcterms:W3CDTF">2020-09-16T05:06:03Z</dcterms:modified>
  <cp:contentStatus>Final Draft</cp:contentStatus>
</cp:coreProperties>
</file>

<file path=docProps/thumbnail.jpeg>
</file>